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0"/>
  </p:notesMasterIdLst>
  <p:sldIdLst>
    <p:sldId id="256" r:id="rId2"/>
    <p:sldId id="257" r:id="rId3"/>
    <p:sldId id="258" r:id="rId4"/>
    <p:sldId id="260" r:id="rId5"/>
    <p:sldId id="261" r:id="rId6"/>
    <p:sldId id="264" r:id="rId7"/>
    <p:sldId id="265" r:id="rId8"/>
    <p:sldId id="266" r:id="rId9"/>
    <p:sldId id="267" r:id="rId10"/>
    <p:sldId id="268" r:id="rId11"/>
    <p:sldId id="269" r:id="rId12"/>
    <p:sldId id="270" r:id="rId13"/>
    <p:sldId id="271" r:id="rId14"/>
    <p:sldId id="272" r:id="rId15"/>
    <p:sldId id="276" r:id="rId16"/>
    <p:sldId id="277" r:id="rId17"/>
    <p:sldId id="273" r:id="rId18"/>
    <p:sldId id="25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59682F-A5F6-B31C-B7F7-6D263AA51337}" v="96" dt="2022-11-12T21:35:36.711"/>
    <p1510:client id="{3B4B8B3C-9471-FB3F-3088-435E6C861C95}" v="15" dt="2022-11-12T21:35:48.393"/>
    <p1510:client id="{579461F1-1D3D-FB35-57BC-49A838B037D0}" v="148" dt="2022-11-12T23:23:23.130"/>
    <p1510:client id="{7C52B9F9-1D99-41F0-8090-07B9F3F56319}" v="7" dt="2022-11-12T20:58:06.335"/>
    <p1510:client id="{C9B199CC-8C0A-015C-E7AC-0066B3F5074E}" v="246" dt="2022-11-12T20:46:37.941"/>
    <p1510:client id="{CB733B8C-9F75-40FF-A99A-AD4EA6DAE67E}" v="48" dt="2022-11-12T19:42:12.5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C4DE22-A177-4F98-9272-4EC7E5511066}" type="datetimeFigureOut">
              <a:rPr lang="en-CA" smtClean="0"/>
              <a:t>2022-11-12</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424304-9CC4-4A53-B278-C5C311EDE9D4}" type="slidenum">
              <a:rPr lang="en-CA" smtClean="0"/>
              <a:t>‹#›</a:t>
            </a:fld>
            <a:endParaRPr lang="en-CA"/>
          </a:p>
        </p:txBody>
      </p:sp>
    </p:spTree>
    <p:extLst>
      <p:ext uri="{BB962C8B-B14F-4D97-AF65-F5344CB8AC3E}">
        <p14:creationId xmlns:p14="http://schemas.microsoft.com/office/powerpoint/2010/main" val="2830069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73424304-9CC4-4A53-B278-C5C311EDE9D4}" type="slidenum">
              <a:rPr lang="en-CA" smtClean="0"/>
              <a:t>2</a:t>
            </a:fld>
            <a:endParaRPr lang="en-CA"/>
          </a:p>
        </p:txBody>
      </p:sp>
    </p:spTree>
    <p:extLst>
      <p:ext uri="{BB962C8B-B14F-4D97-AF65-F5344CB8AC3E}">
        <p14:creationId xmlns:p14="http://schemas.microsoft.com/office/powerpoint/2010/main" val="32720385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73424304-9CC4-4A53-B278-C5C311EDE9D4}" type="slidenum">
              <a:rPr lang="en-CA" smtClean="0"/>
              <a:t>5</a:t>
            </a:fld>
            <a:endParaRPr lang="en-CA"/>
          </a:p>
        </p:txBody>
      </p:sp>
    </p:spTree>
    <p:extLst>
      <p:ext uri="{BB962C8B-B14F-4D97-AF65-F5344CB8AC3E}">
        <p14:creationId xmlns:p14="http://schemas.microsoft.com/office/powerpoint/2010/main" val="34899508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909561" y="4314328"/>
            <a:ext cx="2910840" cy="374642"/>
          </a:xfrm>
        </p:spPr>
        <p:txBody>
          <a:bodyPr/>
          <a:lstStyle/>
          <a:p>
            <a:fld id="{A6C70905-144C-426F-89ED-7686D03DBEBF}" type="datetimeFigureOut">
              <a:rPr lang="fr-CA" smtClean="0"/>
              <a:t>2022-11-12</a:t>
            </a:fld>
            <a:endParaRPr lang="fr-CA"/>
          </a:p>
        </p:txBody>
      </p:sp>
      <p:sp>
        <p:nvSpPr>
          <p:cNvPr id="5" name="Footer Placeholder 4"/>
          <p:cNvSpPr>
            <a:spLocks noGrp="1"/>
          </p:cNvSpPr>
          <p:nvPr>
            <p:ph type="ftr" sz="quarter" idx="11"/>
          </p:nvPr>
        </p:nvSpPr>
        <p:spPr>
          <a:xfrm>
            <a:off x="1371600" y="4323845"/>
            <a:ext cx="6400800" cy="365125"/>
          </a:xfrm>
        </p:spPr>
        <p:txBody>
          <a:bodyPr/>
          <a:lstStyle/>
          <a:p>
            <a:endParaRPr lang="fr-CA"/>
          </a:p>
        </p:txBody>
      </p:sp>
      <p:sp>
        <p:nvSpPr>
          <p:cNvPr id="6" name="Slide Number Placeholder 5"/>
          <p:cNvSpPr>
            <a:spLocks noGrp="1"/>
          </p:cNvSpPr>
          <p:nvPr>
            <p:ph type="sldNum" sz="quarter" idx="12"/>
          </p:nvPr>
        </p:nvSpPr>
        <p:spPr>
          <a:xfrm>
            <a:off x="8077200" y="1430866"/>
            <a:ext cx="2743200" cy="365125"/>
          </a:xfrm>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173370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C70905-144C-426F-89ED-7686D03DBEBF}" type="datetimeFigureOut">
              <a:rPr lang="fr-CA" smtClean="0"/>
              <a:t>2022-11-12</a:t>
            </a:fld>
            <a:endParaRPr lang="fr-CA"/>
          </a:p>
        </p:txBody>
      </p:sp>
      <p:sp>
        <p:nvSpPr>
          <p:cNvPr id="6" name="Footer Placeholder 5"/>
          <p:cNvSpPr>
            <a:spLocks noGrp="1"/>
          </p:cNvSpPr>
          <p:nvPr>
            <p:ph type="ftr" sz="quarter" idx="11"/>
          </p:nvPr>
        </p:nvSpPr>
        <p:spPr/>
        <p:txBody>
          <a:bodyPr/>
          <a:lstStyle/>
          <a:p>
            <a:endParaRPr lang="fr-CA"/>
          </a:p>
        </p:txBody>
      </p:sp>
      <p:sp>
        <p:nvSpPr>
          <p:cNvPr id="7" name="Slide Number Placeholder 6"/>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3791343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6C70905-144C-426F-89ED-7686D03DBEBF}" type="datetimeFigureOut">
              <a:rPr lang="fr-CA" smtClean="0"/>
              <a:t>2022-11-12</a:t>
            </a:fld>
            <a:endParaRPr lang="fr-CA"/>
          </a:p>
        </p:txBody>
      </p:sp>
      <p:sp>
        <p:nvSpPr>
          <p:cNvPr id="6" name="Footer Placeholder 5"/>
          <p:cNvSpPr>
            <a:spLocks noGrp="1"/>
          </p:cNvSpPr>
          <p:nvPr>
            <p:ph type="ftr" sz="quarter" idx="11"/>
          </p:nvPr>
        </p:nvSpPr>
        <p:spPr>
          <a:xfrm>
            <a:off x="685800" y="379941"/>
            <a:ext cx="6991492" cy="365125"/>
          </a:xfrm>
        </p:spPr>
        <p:txBody>
          <a:bodyPr/>
          <a:lstStyle/>
          <a:p>
            <a:endParaRPr lang="fr-CA"/>
          </a:p>
        </p:txBody>
      </p:sp>
      <p:sp>
        <p:nvSpPr>
          <p:cNvPr id="7" name="Slide Number Placeholder 6"/>
          <p:cNvSpPr>
            <a:spLocks noGrp="1"/>
          </p:cNvSpPr>
          <p:nvPr>
            <p:ph type="sldNum" sz="quarter" idx="12"/>
          </p:nvPr>
        </p:nvSpPr>
        <p:spPr>
          <a:xfrm>
            <a:off x="10862452" y="381000"/>
            <a:ext cx="643748" cy="365125"/>
          </a:xfrm>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4284746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6C70905-144C-426F-89ED-7686D03DBEBF}" type="datetimeFigureOut">
              <a:rPr lang="fr-CA" smtClean="0"/>
              <a:t>2022-11-12</a:t>
            </a:fld>
            <a:endParaRPr lang="fr-CA"/>
          </a:p>
        </p:txBody>
      </p:sp>
      <p:sp>
        <p:nvSpPr>
          <p:cNvPr id="6" name="Footer Placeholder 5"/>
          <p:cNvSpPr>
            <a:spLocks noGrp="1"/>
          </p:cNvSpPr>
          <p:nvPr>
            <p:ph type="ftr" sz="quarter" idx="11"/>
          </p:nvPr>
        </p:nvSpPr>
        <p:spPr>
          <a:xfrm>
            <a:off x="685800" y="379941"/>
            <a:ext cx="6991492" cy="365125"/>
          </a:xfrm>
        </p:spPr>
        <p:txBody>
          <a:bodyPr/>
          <a:lstStyle/>
          <a:p>
            <a:endParaRPr lang="fr-CA"/>
          </a:p>
        </p:txBody>
      </p:sp>
      <p:sp>
        <p:nvSpPr>
          <p:cNvPr id="7" name="Slide Number Placeholder 6"/>
          <p:cNvSpPr>
            <a:spLocks noGrp="1"/>
          </p:cNvSpPr>
          <p:nvPr>
            <p:ph type="sldNum" sz="quarter" idx="12"/>
          </p:nvPr>
        </p:nvSpPr>
        <p:spPr>
          <a:xfrm>
            <a:off x="10862452" y="381000"/>
            <a:ext cx="643748" cy="365125"/>
          </a:xfrm>
        </p:spPr>
        <p:txBody>
          <a:bodyPr/>
          <a:lstStyle/>
          <a:p>
            <a:fld id="{346A3C1A-BE4C-44C9-B816-44FC51CA0BAD}" type="slidenum">
              <a:rPr lang="fr-CA" smtClean="0"/>
              <a:t>‹#›</a:t>
            </a:fld>
            <a:endParaRPr lang="fr-CA"/>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1219080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A6C70905-144C-426F-89ED-7686D03DBEBF}" type="datetimeFigureOut">
              <a:rPr lang="fr-CA" smtClean="0"/>
              <a:t>2022-11-12</a:t>
            </a:fld>
            <a:endParaRPr lang="fr-CA"/>
          </a:p>
        </p:txBody>
      </p:sp>
      <p:sp>
        <p:nvSpPr>
          <p:cNvPr id="6" name="Footer Placeholder 5"/>
          <p:cNvSpPr>
            <a:spLocks noGrp="1"/>
          </p:cNvSpPr>
          <p:nvPr>
            <p:ph type="ftr" sz="quarter" idx="11"/>
          </p:nvPr>
        </p:nvSpPr>
        <p:spPr>
          <a:xfrm>
            <a:off x="685800" y="378883"/>
            <a:ext cx="6991492" cy="365125"/>
          </a:xfrm>
        </p:spPr>
        <p:txBody>
          <a:bodyPr/>
          <a:lstStyle/>
          <a:p>
            <a:endParaRPr lang="fr-CA"/>
          </a:p>
        </p:txBody>
      </p:sp>
      <p:sp>
        <p:nvSpPr>
          <p:cNvPr id="7" name="Slide Number Placeholder 6"/>
          <p:cNvSpPr>
            <a:spLocks noGrp="1"/>
          </p:cNvSpPr>
          <p:nvPr>
            <p:ph type="sldNum" sz="quarter" idx="12"/>
          </p:nvPr>
        </p:nvSpPr>
        <p:spPr>
          <a:xfrm>
            <a:off x="10862452" y="381000"/>
            <a:ext cx="643748" cy="365125"/>
          </a:xfrm>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33139290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6C70905-144C-426F-89ED-7686D03DBEBF}" type="datetimeFigureOut">
              <a:rPr lang="fr-CA" smtClean="0"/>
              <a:t>2022-11-12</a:t>
            </a:fld>
            <a:endParaRPr lang="fr-CA"/>
          </a:p>
        </p:txBody>
      </p:sp>
      <p:sp>
        <p:nvSpPr>
          <p:cNvPr id="4" name="Footer Placeholder 3"/>
          <p:cNvSpPr>
            <a:spLocks noGrp="1"/>
          </p:cNvSpPr>
          <p:nvPr>
            <p:ph type="ftr" sz="quarter" idx="11"/>
          </p:nvPr>
        </p:nvSpPr>
        <p:spPr/>
        <p:txBody>
          <a:bodyPr/>
          <a:lstStyle/>
          <a:p>
            <a:endParaRPr lang="fr-CA"/>
          </a:p>
        </p:txBody>
      </p:sp>
      <p:sp>
        <p:nvSpPr>
          <p:cNvPr id="5" name="Slide Number Placeholder 4"/>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6311622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6C70905-144C-426F-89ED-7686D03DBEBF}" type="datetimeFigureOut">
              <a:rPr lang="fr-CA" smtClean="0"/>
              <a:t>2022-11-12</a:t>
            </a:fld>
            <a:endParaRPr lang="fr-CA"/>
          </a:p>
        </p:txBody>
      </p:sp>
      <p:sp>
        <p:nvSpPr>
          <p:cNvPr id="4" name="Footer Placeholder 3"/>
          <p:cNvSpPr>
            <a:spLocks noGrp="1"/>
          </p:cNvSpPr>
          <p:nvPr>
            <p:ph type="ftr" sz="quarter" idx="11"/>
          </p:nvPr>
        </p:nvSpPr>
        <p:spPr/>
        <p:txBody>
          <a:bodyPr/>
          <a:lstStyle/>
          <a:p>
            <a:endParaRPr lang="fr-CA"/>
          </a:p>
        </p:txBody>
      </p:sp>
      <p:sp>
        <p:nvSpPr>
          <p:cNvPr id="5" name="Slide Number Placeholder 4"/>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2788714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C70905-144C-426F-89ED-7686D03DBEBF}" type="datetimeFigureOut">
              <a:rPr lang="fr-CA" smtClean="0"/>
              <a:t>2022-11-12</a:t>
            </a:fld>
            <a:endParaRPr lang="fr-CA"/>
          </a:p>
        </p:txBody>
      </p:sp>
      <p:sp>
        <p:nvSpPr>
          <p:cNvPr id="5" name="Footer Placeholder 4"/>
          <p:cNvSpPr>
            <a:spLocks noGrp="1"/>
          </p:cNvSpPr>
          <p:nvPr>
            <p:ph type="ftr" sz="quarter" idx="11"/>
          </p:nvPr>
        </p:nvSpPr>
        <p:spPr/>
        <p:txBody>
          <a:bodyPr/>
          <a:lstStyle/>
          <a:p>
            <a:endParaRPr lang="fr-CA"/>
          </a:p>
        </p:txBody>
      </p:sp>
      <p:sp>
        <p:nvSpPr>
          <p:cNvPr id="6" name="Slide Number Placeholder 5"/>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30052915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6C70905-144C-426F-89ED-7686D03DBEBF}" type="datetimeFigureOut">
              <a:rPr lang="fr-CA" smtClean="0"/>
              <a:t>2022-11-12</a:t>
            </a:fld>
            <a:endParaRPr lang="fr-CA"/>
          </a:p>
        </p:txBody>
      </p:sp>
      <p:sp>
        <p:nvSpPr>
          <p:cNvPr id="5" name="Footer Placeholder 4"/>
          <p:cNvSpPr>
            <a:spLocks noGrp="1"/>
          </p:cNvSpPr>
          <p:nvPr>
            <p:ph type="ftr" sz="quarter" idx="11"/>
          </p:nvPr>
        </p:nvSpPr>
        <p:spPr>
          <a:xfrm>
            <a:off x="685800" y="381000"/>
            <a:ext cx="6991492" cy="365125"/>
          </a:xfrm>
        </p:spPr>
        <p:txBody>
          <a:bodyPr/>
          <a:lstStyle/>
          <a:p>
            <a:endParaRPr lang="fr-CA"/>
          </a:p>
        </p:txBody>
      </p:sp>
      <p:sp>
        <p:nvSpPr>
          <p:cNvPr id="6" name="Slide Number Placeholder 5"/>
          <p:cNvSpPr>
            <a:spLocks noGrp="1"/>
          </p:cNvSpPr>
          <p:nvPr>
            <p:ph type="sldNum" sz="quarter" idx="12"/>
          </p:nvPr>
        </p:nvSpPr>
        <p:spPr>
          <a:xfrm>
            <a:off x="10862452" y="381000"/>
            <a:ext cx="643748" cy="365125"/>
          </a:xfrm>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1068125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C70905-144C-426F-89ED-7686D03DBEBF}" type="datetimeFigureOut">
              <a:rPr lang="fr-CA" smtClean="0"/>
              <a:t>2022-11-12</a:t>
            </a:fld>
            <a:endParaRPr lang="fr-CA"/>
          </a:p>
        </p:txBody>
      </p:sp>
      <p:sp>
        <p:nvSpPr>
          <p:cNvPr id="5" name="Footer Placeholder 4"/>
          <p:cNvSpPr>
            <a:spLocks noGrp="1"/>
          </p:cNvSpPr>
          <p:nvPr>
            <p:ph type="ftr" sz="quarter" idx="11"/>
          </p:nvPr>
        </p:nvSpPr>
        <p:spPr/>
        <p:txBody>
          <a:bodyPr/>
          <a:lstStyle/>
          <a:p>
            <a:endParaRPr lang="fr-CA"/>
          </a:p>
        </p:txBody>
      </p:sp>
      <p:sp>
        <p:nvSpPr>
          <p:cNvPr id="6" name="Slide Number Placeholder 5"/>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1664862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A6C70905-144C-426F-89ED-7686D03DBEBF}" type="datetimeFigureOut">
              <a:rPr lang="fr-CA" smtClean="0"/>
              <a:t>2022-11-12</a:t>
            </a:fld>
            <a:endParaRPr lang="fr-CA"/>
          </a:p>
        </p:txBody>
      </p:sp>
      <p:sp>
        <p:nvSpPr>
          <p:cNvPr id="5" name="Footer Placeholder 4"/>
          <p:cNvSpPr>
            <a:spLocks noGrp="1"/>
          </p:cNvSpPr>
          <p:nvPr>
            <p:ph type="ftr" sz="quarter" idx="11"/>
          </p:nvPr>
        </p:nvSpPr>
        <p:spPr>
          <a:xfrm>
            <a:off x="685800" y="381001"/>
            <a:ext cx="6991492" cy="364065"/>
          </a:xfrm>
        </p:spPr>
        <p:txBody>
          <a:bodyPr/>
          <a:lstStyle/>
          <a:p>
            <a:endParaRPr lang="fr-CA"/>
          </a:p>
        </p:txBody>
      </p:sp>
      <p:sp>
        <p:nvSpPr>
          <p:cNvPr id="6" name="Slide Number Placeholder 5"/>
          <p:cNvSpPr>
            <a:spLocks noGrp="1"/>
          </p:cNvSpPr>
          <p:nvPr>
            <p:ph type="sldNum" sz="quarter" idx="12"/>
          </p:nvPr>
        </p:nvSpPr>
        <p:spPr>
          <a:xfrm>
            <a:off x="10862452" y="381000"/>
            <a:ext cx="643748" cy="365125"/>
          </a:xfrm>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3892599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6C70905-144C-426F-89ED-7686D03DBEBF}" type="datetimeFigureOut">
              <a:rPr lang="fr-CA" smtClean="0"/>
              <a:t>2022-11-12</a:t>
            </a:fld>
            <a:endParaRPr lang="fr-CA"/>
          </a:p>
        </p:txBody>
      </p:sp>
      <p:sp>
        <p:nvSpPr>
          <p:cNvPr id="6" name="Footer Placeholder 5"/>
          <p:cNvSpPr>
            <a:spLocks noGrp="1"/>
          </p:cNvSpPr>
          <p:nvPr>
            <p:ph type="ftr" sz="quarter" idx="11"/>
          </p:nvPr>
        </p:nvSpPr>
        <p:spPr/>
        <p:txBody>
          <a:bodyPr/>
          <a:lstStyle/>
          <a:p>
            <a:endParaRPr lang="fr-CA"/>
          </a:p>
        </p:txBody>
      </p:sp>
      <p:sp>
        <p:nvSpPr>
          <p:cNvPr id="7" name="Slide Number Placeholder 6"/>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1803105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6C70905-144C-426F-89ED-7686D03DBEBF}" type="datetimeFigureOut">
              <a:rPr lang="fr-CA" smtClean="0"/>
              <a:t>2022-11-12</a:t>
            </a:fld>
            <a:endParaRPr lang="fr-CA"/>
          </a:p>
        </p:txBody>
      </p:sp>
      <p:sp>
        <p:nvSpPr>
          <p:cNvPr id="8" name="Footer Placeholder 7"/>
          <p:cNvSpPr>
            <a:spLocks noGrp="1"/>
          </p:cNvSpPr>
          <p:nvPr>
            <p:ph type="ftr" sz="quarter" idx="11"/>
          </p:nvPr>
        </p:nvSpPr>
        <p:spPr/>
        <p:txBody>
          <a:bodyPr/>
          <a:lstStyle/>
          <a:p>
            <a:endParaRPr lang="fr-CA"/>
          </a:p>
        </p:txBody>
      </p:sp>
      <p:sp>
        <p:nvSpPr>
          <p:cNvPr id="9" name="Slide Number Placeholder 8"/>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2107557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6C70905-144C-426F-89ED-7686D03DBEBF}" type="datetimeFigureOut">
              <a:rPr lang="fr-CA" smtClean="0"/>
              <a:t>2022-11-12</a:t>
            </a:fld>
            <a:endParaRPr lang="fr-CA"/>
          </a:p>
        </p:txBody>
      </p:sp>
      <p:sp>
        <p:nvSpPr>
          <p:cNvPr id="4" name="Footer Placeholder 3"/>
          <p:cNvSpPr>
            <a:spLocks noGrp="1"/>
          </p:cNvSpPr>
          <p:nvPr>
            <p:ph type="ftr" sz="quarter" idx="11"/>
          </p:nvPr>
        </p:nvSpPr>
        <p:spPr/>
        <p:txBody>
          <a:bodyPr/>
          <a:lstStyle/>
          <a:p>
            <a:endParaRPr lang="fr-CA"/>
          </a:p>
        </p:txBody>
      </p:sp>
      <p:sp>
        <p:nvSpPr>
          <p:cNvPr id="5" name="Slide Number Placeholder 4"/>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4064557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C70905-144C-426F-89ED-7686D03DBEBF}" type="datetimeFigureOut">
              <a:rPr lang="fr-CA" smtClean="0"/>
              <a:t>2022-11-12</a:t>
            </a:fld>
            <a:endParaRPr lang="fr-CA"/>
          </a:p>
        </p:txBody>
      </p:sp>
      <p:sp>
        <p:nvSpPr>
          <p:cNvPr id="3" name="Footer Placeholder 2"/>
          <p:cNvSpPr>
            <a:spLocks noGrp="1"/>
          </p:cNvSpPr>
          <p:nvPr>
            <p:ph type="ftr" sz="quarter" idx="11"/>
          </p:nvPr>
        </p:nvSpPr>
        <p:spPr/>
        <p:txBody>
          <a:bodyPr/>
          <a:lstStyle/>
          <a:p>
            <a:endParaRPr lang="fr-CA"/>
          </a:p>
        </p:txBody>
      </p:sp>
      <p:sp>
        <p:nvSpPr>
          <p:cNvPr id="4" name="Slide Number Placeholder 3"/>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7115105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C70905-144C-426F-89ED-7686D03DBEBF}" type="datetimeFigureOut">
              <a:rPr lang="fr-CA" smtClean="0"/>
              <a:t>2022-11-12</a:t>
            </a:fld>
            <a:endParaRPr lang="fr-CA"/>
          </a:p>
        </p:txBody>
      </p:sp>
      <p:sp>
        <p:nvSpPr>
          <p:cNvPr id="6" name="Footer Placeholder 5"/>
          <p:cNvSpPr>
            <a:spLocks noGrp="1"/>
          </p:cNvSpPr>
          <p:nvPr>
            <p:ph type="ftr" sz="quarter" idx="11"/>
          </p:nvPr>
        </p:nvSpPr>
        <p:spPr/>
        <p:txBody>
          <a:bodyPr/>
          <a:lstStyle/>
          <a:p>
            <a:endParaRPr lang="fr-CA"/>
          </a:p>
        </p:txBody>
      </p:sp>
      <p:sp>
        <p:nvSpPr>
          <p:cNvPr id="7" name="Slide Number Placeholder 6"/>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31074909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C70905-144C-426F-89ED-7686D03DBEBF}" type="datetimeFigureOut">
              <a:rPr lang="fr-CA" smtClean="0"/>
              <a:t>2022-11-12</a:t>
            </a:fld>
            <a:endParaRPr lang="fr-CA"/>
          </a:p>
        </p:txBody>
      </p:sp>
      <p:sp>
        <p:nvSpPr>
          <p:cNvPr id="6" name="Footer Placeholder 5"/>
          <p:cNvSpPr>
            <a:spLocks noGrp="1"/>
          </p:cNvSpPr>
          <p:nvPr>
            <p:ph type="ftr" sz="quarter" idx="11"/>
          </p:nvPr>
        </p:nvSpPr>
        <p:spPr/>
        <p:txBody>
          <a:bodyPr/>
          <a:lstStyle/>
          <a:p>
            <a:endParaRPr lang="fr-CA"/>
          </a:p>
        </p:txBody>
      </p:sp>
      <p:sp>
        <p:nvSpPr>
          <p:cNvPr id="7" name="Slide Number Placeholder 6"/>
          <p:cNvSpPr>
            <a:spLocks noGrp="1"/>
          </p:cNvSpPr>
          <p:nvPr>
            <p:ph type="sldNum" sz="quarter" idx="12"/>
          </p:nvPr>
        </p:nvSpPr>
        <p:spPr/>
        <p:txBody>
          <a:bodyPr/>
          <a:lstStyle/>
          <a:p>
            <a:fld id="{346A3C1A-BE4C-44C9-B816-44FC51CA0BAD}" type="slidenum">
              <a:rPr lang="fr-CA" smtClean="0"/>
              <a:t>‹#›</a:t>
            </a:fld>
            <a:endParaRPr lang="fr-CA"/>
          </a:p>
        </p:txBody>
      </p:sp>
    </p:spTree>
    <p:extLst>
      <p:ext uri="{BB962C8B-B14F-4D97-AF65-F5344CB8AC3E}">
        <p14:creationId xmlns:p14="http://schemas.microsoft.com/office/powerpoint/2010/main" val="14224610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6C70905-144C-426F-89ED-7686D03DBEBF}" type="datetimeFigureOut">
              <a:rPr lang="fr-CA" smtClean="0"/>
              <a:t>2022-11-12</a:t>
            </a:fld>
            <a:endParaRPr lang="fr-CA"/>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fr-CA"/>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46A3C1A-BE4C-44C9-B816-44FC51CA0BAD}" type="slidenum">
              <a:rPr lang="fr-CA" smtClean="0"/>
              <a:t>‹#›</a:t>
            </a:fld>
            <a:endParaRPr lang="fr-CA"/>
          </a:p>
        </p:txBody>
      </p:sp>
    </p:spTree>
    <p:extLst>
      <p:ext uri="{BB962C8B-B14F-4D97-AF65-F5344CB8AC3E}">
        <p14:creationId xmlns:p14="http://schemas.microsoft.com/office/powerpoint/2010/main" val="121160114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fontaine44.github.io/MEC2022/"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cqi.git.com/repository.git"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E3EE-61AB-0259-E5E6-AF4080A9372E}"/>
              </a:ext>
            </a:extLst>
          </p:cNvPr>
          <p:cNvSpPr>
            <a:spLocks noGrp="1"/>
          </p:cNvSpPr>
          <p:nvPr>
            <p:ph type="ctrTitle"/>
          </p:nvPr>
        </p:nvSpPr>
        <p:spPr/>
        <p:txBody>
          <a:bodyPr/>
          <a:lstStyle/>
          <a:p>
            <a:r>
              <a:rPr lang="en-US"/>
              <a:t>Programming presentation</a:t>
            </a:r>
            <a:endParaRPr lang="fr-CA"/>
          </a:p>
        </p:txBody>
      </p:sp>
      <p:sp>
        <p:nvSpPr>
          <p:cNvPr id="3" name="Subtitle 2">
            <a:extLst>
              <a:ext uri="{FF2B5EF4-FFF2-40B4-BE49-F238E27FC236}">
                <a16:creationId xmlns:a16="http://schemas.microsoft.com/office/drawing/2014/main" id="{4143651D-D161-756B-4E01-D4EBBBBAC63E}"/>
              </a:ext>
            </a:extLst>
          </p:cNvPr>
          <p:cNvSpPr>
            <a:spLocks noGrp="1"/>
          </p:cNvSpPr>
          <p:nvPr>
            <p:ph type="subTitle" idx="1"/>
          </p:nvPr>
        </p:nvSpPr>
        <p:spPr/>
        <p:txBody>
          <a:bodyPr>
            <a:normAutofit/>
          </a:bodyPr>
          <a:lstStyle/>
          <a:p>
            <a:r>
              <a:rPr lang="en-US" sz="3200"/>
              <a:t>MEC 2022</a:t>
            </a:r>
            <a:endParaRPr lang="fr-CA" sz="3200"/>
          </a:p>
        </p:txBody>
      </p:sp>
      <p:pic>
        <p:nvPicPr>
          <p:cNvPr id="1026" name="Picture 2" descr="McGill Engineering Competition - MEC - Home | Facebook">
            <a:extLst>
              <a:ext uri="{FF2B5EF4-FFF2-40B4-BE49-F238E27FC236}">
                <a16:creationId xmlns:a16="http://schemas.microsoft.com/office/drawing/2014/main" id="{ACD2306D-05BA-6A8A-80B5-7FEB9EC777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48579" y="1399702"/>
            <a:ext cx="2905328" cy="2918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70878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F92C2-B29B-F745-0D22-00B149A379A9}"/>
              </a:ext>
            </a:extLst>
          </p:cNvPr>
          <p:cNvSpPr>
            <a:spLocks noGrp="1"/>
          </p:cNvSpPr>
          <p:nvPr>
            <p:ph type="title"/>
          </p:nvPr>
        </p:nvSpPr>
        <p:spPr/>
        <p:txBody>
          <a:bodyPr/>
          <a:lstStyle/>
          <a:p>
            <a:r>
              <a:rPr lang="en-US"/>
              <a:t>Web</a:t>
            </a:r>
          </a:p>
        </p:txBody>
      </p:sp>
      <p:pic>
        <p:nvPicPr>
          <p:cNvPr id="4" name="Picture 4" descr="Graphical user interface, text&#10;&#10;Description automatically generated">
            <a:extLst>
              <a:ext uri="{FF2B5EF4-FFF2-40B4-BE49-F238E27FC236}">
                <a16:creationId xmlns:a16="http://schemas.microsoft.com/office/drawing/2014/main" id="{271E70FB-5724-1039-793E-F4F27F5BB3E4}"/>
              </a:ext>
            </a:extLst>
          </p:cNvPr>
          <p:cNvPicPr>
            <a:picLocks noGrp="1" noChangeAspect="1"/>
          </p:cNvPicPr>
          <p:nvPr>
            <p:ph idx="1"/>
          </p:nvPr>
        </p:nvPicPr>
        <p:blipFill>
          <a:blip r:embed="rId2"/>
          <a:stretch>
            <a:fillRect/>
          </a:stretch>
        </p:blipFill>
        <p:spPr>
          <a:xfrm>
            <a:off x="1714297" y="1408748"/>
            <a:ext cx="7513249" cy="4809937"/>
          </a:xfrm>
        </p:spPr>
      </p:pic>
      <p:sp>
        <p:nvSpPr>
          <p:cNvPr id="5" name="Title 1">
            <a:extLst>
              <a:ext uri="{FF2B5EF4-FFF2-40B4-BE49-F238E27FC236}">
                <a16:creationId xmlns:a16="http://schemas.microsoft.com/office/drawing/2014/main" id="{7EBDE62C-7803-AFA5-3DAD-34D26C728A91}"/>
              </a:ext>
            </a:extLst>
          </p:cNvPr>
          <p:cNvSpPr txBox="1">
            <a:spLocks/>
          </p:cNvSpPr>
          <p:nvPr/>
        </p:nvSpPr>
        <p:spPr>
          <a:xfrm>
            <a:off x="371707" y="545066"/>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2000" dirty="0">
                <a:ea typeface="+mj-lt"/>
                <a:cs typeface="+mj-lt"/>
                <a:hlinkClick r:id="rId3"/>
              </a:rPr>
              <a:t>https://fontaine44.github.io/MEC2022/</a:t>
            </a:r>
            <a:endParaRPr lang="en-US" sz="2000" dirty="0">
              <a:ea typeface="+mj-lt"/>
              <a:cs typeface="+mj-lt"/>
            </a:endParaRPr>
          </a:p>
          <a:p>
            <a:endParaRPr lang="en-US" sz="2000" dirty="0"/>
          </a:p>
        </p:txBody>
      </p:sp>
    </p:spTree>
    <p:extLst>
      <p:ext uri="{BB962C8B-B14F-4D97-AF65-F5344CB8AC3E}">
        <p14:creationId xmlns:p14="http://schemas.microsoft.com/office/powerpoint/2010/main" val="57522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9D76B-C771-C2C8-EEFD-BA4CE12C87B7}"/>
              </a:ext>
            </a:extLst>
          </p:cNvPr>
          <p:cNvSpPr>
            <a:spLocks noGrp="1"/>
          </p:cNvSpPr>
          <p:nvPr>
            <p:ph type="title"/>
          </p:nvPr>
        </p:nvSpPr>
        <p:spPr/>
        <p:txBody>
          <a:bodyPr/>
          <a:lstStyle/>
          <a:p>
            <a:r>
              <a:rPr lang="en-US"/>
              <a:t>FAQ Page</a:t>
            </a:r>
          </a:p>
        </p:txBody>
      </p:sp>
      <p:pic>
        <p:nvPicPr>
          <p:cNvPr id="4" name="Picture 4">
            <a:extLst>
              <a:ext uri="{FF2B5EF4-FFF2-40B4-BE49-F238E27FC236}">
                <a16:creationId xmlns:a16="http://schemas.microsoft.com/office/drawing/2014/main" id="{E8D60FCE-EFA8-0EC7-2DC1-503EAE4C4B46}"/>
              </a:ext>
            </a:extLst>
          </p:cNvPr>
          <p:cNvPicPr>
            <a:picLocks noGrp="1" noChangeAspect="1"/>
          </p:cNvPicPr>
          <p:nvPr>
            <p:ph idx="1"/>
          </p:nvPr>
        </p:nvPicPr>
        <p:blipFill>
          <a:blip r:embed="rId2"/>
          <a:stretch>
            <a:fillRect/>
          </a:stretch>
        </p:blipFill>
        <p:spPr>
          <a:xfrm>
            <a:off x="2964453" y="2194560"/>
            <a:ext cx="6263093" cy="4024125"/>
          </a:xfrm>
        </p:spPr>
      </p:pic>
    </p:spTree>
    <p:extLst>
      <p:ext uri="{BB962C8B-B14F-4D97-AF65-F5344CB8AC3E}">
        <p14:creationId xmlns:p14="http://schemas.microsoft.com/office/powerpoint/2010/main" val="3838755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5AA0D-05F1-EC82-2162-DA1F6260D871}"/>
              </a:ext>
            </a:extLst>
          </p:cNvPr>
          <p:cNvSpPr>
            <a:spLocks noGrp="1"/>
          </p:cNvSpPr>
          <p:nvPr>
            <p:ph type="title"/>
          </p:nvPr>
        </p:nvSpPr>
        <p:spPr/>
        <p:txBody>
          <a:bodyPr/>
          <a:lstStyle/>
          <a:p>
            <a:r>
              <a:rPr lang="en-US"/>
              <a:t>Contact US</a:t>
            </a:r>
          </a:p>
        </p:txBody>
      </p:sp>
      <p:pic>
        <p:nvPicPr>
          <p:cNvPr id="4" name="Picture 4">
            <a:extLst>
              <a:ext uri="{FF2B5EF4-FFF2-40B4-BE49-F238E27FC236}">
                <a16:creationId xmlns:a16="http://schemas.microsoft.com/office/drawing/2014/main" id="{EE2EE1FA-F3A6-A80F-590C-117222F9C9F9}"/>
              </a:ext>
            </a:extLst>
          </p:cNvPr>
          <p:cNvPicPr>
            <a:picLocks noGrp="1" noChangeAspect="1"/>
          </p:cNvPicPr>
          <p:nvPr>
            <p:ph idx="1"/>
          </p:nvPr>
        </p:nvPicPr>
        <p:blipFill>
          <a:blip r:embed="rId2"/>
          <a:stretch>
            <a:fillRect/>
          </a:stretch>
        </p:blipFill>
        <p:spPr>
          <a:xfrm>
            <a:off x="2964453" y="2194560"/>
            <a:ext cx="6263093" cy="4024125"/>
          </a:xfrm>
        </p:spPr>
      </p:pic>
    </p:spTree>
    <p:extLst>
      <p:ext uri="{BB962C8B-B14F-4D97-AF65-F5344CB8AC3E}">
        <p14:creationId xmlns:p14="http://schemas.microsoft.com/office/powerpoint/2010/main" val="1324434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07CDE-086F-9AA8-3B08-3D278AF7DB69}"/>
              </a:ext>
            </a:extLst>
          </p:cNvPr>
          <p:cNvSpPr>
            <a:spLocks noGrp="1"/>
          </p:cNvSpPr>
          <p:nvPr>
            <p:ph type="title"/>
          </p:nvPr>
        </p:nvSpPr>
        <p:spPr/>
        <p:txBody>
          <a:bodyPr/>
          <a:lstStyle/>
          <a:p>
            <a:r>
              <a:rPr lang="en-US"/>
              <a:t>Other Pages</a:t>
            </a:r>
          </a:p>
        </p:txBody>
      </p:sp>
      <p:pic>
        <p:nvPicPr>
          <p:cNvPr id="5" name="Picture 5" descr="Graphical user interface, application&#10;&#10;Description automatically generated">
            <a:extLst>
              <a:ext uri="{FF2B5EF4-FFF2-40B4-BE49-F238E27FC236}">
                <a16:creationId xmlns:a16="http://schemas.microsoft.com/office/drawing/2014/main" id="{D25E7185-F2C3-86DF-326D-AC9804DACC6C}"/>
              </a:ext>
            </a:extLst>
          </p:cNvPr>
          <p:cNvPicPr>
            <a:picLocks noChangeAspect="1"/>
          </p:cNvPicPr>
          <p:nvPr/>
        </p:nvPicPr>
        <p:blipFill>
          <a:blip r:embed="rId2"/>
          <a:stretch>
            <a:fillRect/>
          </a:stretch>
        </p:blipFill>
        <p:spPr>
          <a:xfrm>
            <a:off x="1124339" y="1852511"/>
            <a:ext cx="8528179" cy="1559000"/>
          </a:xfrm>
          <a:prstGeom prst="rect">
            <a:avLst/>
          </a:prstGeom>
        </p:spPr>
      </p:pic>
      <p:pic>
        <p:nvPicPr>
          <p:cNvPr id="11" name="Picture 11" descr="Graphical user interface, text, application&#10;&#10;Description automatically generated">
            <a:extLst>
              <a:ext uri="{FF2B5EF4-FFF2-40B4-BE49-F238E27FC236}">
                <a16:creationId xmlns:a16="http://schemas.microsoft.com/office/drawing/2014/main" id="{4EE12A54-77E4-FF14-586F-356A54AE68D7}"/>
              </a:ext>
            </a:extLst>
          </p:cNvPr>
          <p:cNvPicPr>
            <a:picLocks noChangeAspect="1"/>
          </p:cNvPicPr>
          <p:nvPr/>
        </p:nvPicPr>
        <p:blipFill>
          <a:blip r:embed="rId3"/>
          <a:stretch>
            <a:fillRect/>
          </a:stretch>
        </p:blipFill>
        <p:spPr>
          <a:xfrm>
            <a:off x="1038808" y="3369250"/>
            <a:ext cx="8582608" cy="1495763"/>
          </a:xfrm>
          <a:prstGeom prst="rect">
            <a:avLst/>
          </a:prstGeom>
        </p:spPr>
      </p:pic>
      <p:pic>
        <p:nvPicPr>
          <p:cNvPr id="12" name="Picture 12" descr="Graphical user interface, timeline&#10;&#10;Description automatically generated">
            <a:extLst>
              <a:ext uri="{FF2B5EF4-FFF2-40B4-BE49-F238E27FC236}">
                <a16:creationId xmlns:a16="http://schemas.microsoft.com/office/drawing/2014/main" id="{76A388A7-0D88-6107-A8A2-A4345B28A7ED}"/>
              </a:ext>
            </a:extLst>
          </p:cNvPr>
          <p:cNvPicPr>
            <a:picLocks noChangeAspect="1"/>
          </p:cNvPicPr>
          <p:nvPr/>
        </p:nvPicPr>
        <p:blipFill>
          <a:blip r:embed="rId4"/>
          <a:stretch>
            <a:fillRect/>
          </a:stretch>
        </p:blipFill>
        <p:spPr>
          <a:xfrm>
            <a:off x="1038808" y="4918269"/>
            <a:ext cx="8411546" cy="1500156"/>
          </a:xfrm>
          <a:prstGeom prst="rect">
            <a:avLst/>
          </a:prstGeom>
        </p:spPr>
      </p:pic>
    </p:spTree>
    <p:extLst>
      <p:ext uri="{BB962C8B-B14F-4D97-AF65-F5344CB8AC3E}">
        <p14:creationId xmlns:p14="http://schemas.microsoft.com/office/powerpoint/2010/main" val="2593992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437D3-BB02-3B85-384A-03AD9AE634AA}"/>
              </a:ext>
            </a:extLst>
          </p:cNvPr>
          <p:cNvSpPr>
            <a:spLocks noGrp="1"/>
          </p:cNvSpPr>
          <p:nvPr>
            <p:ph type="title"/>
          </p:nvPr>
        </p:nvSpPr>
        <p:spPr/>
        <p:txBody>
          <a:bodyPr/>
          <a:lstStyle/>
          <a:p>
            <a:r>
              <a:rPr lang="en-US"/>
              <a:t>DEVOPS Q1</a:t>
            </a:r>
          </a:p>
        </p:txBody>
      </p:sp>
      <p:sp>
        <p:nvSpPr>
          <p:cNvPr id="3" name="Content Placeholder 2">
            <a:extLst>
              <a:ext uri="{FF2B5EF4-FFF2-40B4-BE49-F238E27FC236}">
                <a16:creationId xmlns:a16="http://schemas.microsoft.com/office/drawing/2014/main" id="{9A29920D-25D4-AD2C-40A4-0DD3CCEC14F6}"/>
              </a:ext>
            </a:extLst>
          </p:cNvPr>
          <p:cNvSpPr>
            <a:spLocks noGrp="1"/>
          </p:cNvSpPr>
          <p:nvPr>
            <p:ph idx="1"/>
          </p:nvPr>
        </p:nvSpPr>
        <p:spPr>
          <a:xfrm>
            <a:off x="6391506" y="3003024"/>
            <a:ext cx="5625791" cy="1041174"/>
          </a:xfrm>
        </p:spPr>
        <p:txBody>
          <a:bodyPr vert="horz" lIns="91440" tIns="45720" rIns="91440" bIns="45720" rtlCol="0" anchor="t">
            <a:normAutofit/>
          </a:bodyPr>
          <a:lstStyle/>
          <a:p>
            <a:r>
              <a:rPr lang="en-US">
                <a:ea typeface="+mn-lt"/>
                <a:cs typeface="+mn-lt"/>
              </a:rPr>
              <a:t>Complete </a:t>
            </a:r>
            <a:r>
              <a:rPr lang="en-US">
                <a:latin typeface="Consolas"/>
                <a:ea typeface="+mn-lt"/>
                <a:cs typeface="+mn-lt"/>
              </a:rPr>
              <a:t>server/Dockerfile.prod</a:t>
            </a:r>
            <a:r>
              <a:rPr lang="en-US">
                <a:ea typeface="+mn-lt"/>
                <a:cs typeface="+mn-lt"/>
              </a:rPr>
              <a:t> in multi-stage with a build stage and an execution stage.</a:t>
            </a:r>
            <a:endParaRPr lang="en-US"/>
          </a:p>
        </p:txBody>
      </p:sp>
      <p:pic>
        <p:nvPicPr>
          <p:cNvPr id="4" name="Picture 4" descr="Text&#10;&#10;Description automatically generated">
            <a:extLst>
              <a:ext uri="{FF2B5EF4-FFF2-40B4-BE49-F238E27FC236}">
                <a16:creationId xmlns:a16="http://schemas.microsoft.com/office/drawing/2014/main" id="{F0C831FA-78FF-C5D3-2167-BFE6D86B4B14}"/>
              </a:ext>
            </a:extLst>
          </p:cNvPr>
          <p:cNvPicPr>
            <a:picLocks noChangeAspect="1"/>
          </p:cNvPicPr>
          <p:nvPr/>
        </p:nvPicPr>
        <p:blipFill rotWithShape="1">
          <a:blip r:embed="rId2"/>
          <a:srcRect r="44418" b="-249"/>
          <a:stretch/>
        </p:blipFill>
        <p:spPr>
          <a:xfrm>
            <a:off x="347547" y="1552589"/>
            <a:ext cx="5781084" cy="4923719"/>
          </a:xfrm>
          <a:prstGeom prst="rect">
            <a:avLst/>
          </a:prstGeom>
        </p:spPr>
      </p:pic>
    </p:spTree>
    <p:extLst>
      <p:ext uri="{BB962C8B-B14F-4D97-AF65-F5344CB8AC3E}">
        <p14:creationId xmlns:p14="http://schemas.microsoft.com/office/powerpoint/2010/main" val="1963665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437D3-BB02-3B85-384A-03AD9AE634AA}"/>
              </a:ext>
            </a:extLst>
          </p:cNvPr>
          <p:cNvSpPr>
            <a:spLocks noGrp="1"/>
          </p:cNvSpPr>
          <p:nvPr>
            <p:ph type="title"/>
          </p:nvPr>
        </p:nvSpPr>
        <p:spPr/>
        <p:txBody>
          <a:bodyPr/>
          <a:lstStyle/>
          <a:p>
            <a:r>
              <a:rPr lang="en-US"/>
              <a:t>DEVOPS Q2</a:t>
            </a:r>
          </a:p>
        </p:txBody>
      </p:sp>
      <p:sp>
        <p:nvSpPr>
          <p:cNvPr id="3" name="Content Placeholder 2">
            <a:extLst>
              <a:ext uri="{FF2B5EF4-FFF2-40B4-BE49-F238E27FC236}">
                <a16:creationId xmlns:a16="http://schemas.microsoft.com/office/drawing/2014/main" id="{9A29920D-25D4-AD2C-40A4-0DD3CCEC14F6}"/>
              </a:ext>
            </a:extLst>
          </p:cNvPr>
          <p:cNvSpPr>
            <a:spLocks noGrp="1"/>
          </p:cNvSpPr>
          <p:nvPr>
            <p:ph idx="1"/>
          </p:nvPr>
        </p:nvSpPr>
        <p:spPr>
          <a:xfrm>
            <a:off x="6800385" y="2296780"/>
            <a:ext cx="5319132" cy="3968369"/>
          </a:xfrm>
        </p:spPr>
        <p:txBody>
          <a:bodyPr vert="horz" lIns="91440" tIns="45720" rIns="91440" bIns="45720" rtlCol="0" anchor="t">
            <a:normAutofit/>
          </a:bodyPr>
          <a:lstStyle/>
          <a:p>
            <a:r>
              <a:rPr lang="en-US">
                <a:ea typeface="+mn-lt"/>
                <a:cs typeface="+mn-lt"/>
              </a:rPr>
              <a:t>Complete </a:t>
            </a:r>
            <a:r>
              <a:rPr lang="en-US">
                <a:latin typeface="Consolas"/>
              </a:rPr>
              <a:t>client/</a:t>
            </a:r>
            <a:r>
              <a:rPr lang="en-US" err="1">
                <a:latin typeface="Consolas"/>
              </a:rPr>
              <a:t>Dockerfile.prod</a:t>
            </a:r>
            <a:r>
              <a:rPr lang="en-US">
                <a:ea typeface="+mn-lt"/>
                <a:cs typeface="+mn-lt"/>
              </a:rPr>
              <a:t> in multi-stage with one build step and one runtime.</a:t>
            </a:r>
          </a:p>
          <a:p>
            <a:pPr algn="just"/>
            <a:r>
              <a:rPr lang="en-US">
                <a:ea typeface="+mn-lt"/>
                <a:cs typeface="+mn-lt"/>
              </a:rPr>
              <a:t>NGINX is a free, open-source, high-performance HTTP server and reverse proxy, as well as an IMAP/POP3 proxy server. NGINX is known for its high performance, stability, rich feature set, simple configuration, and low resource consumption.</a:t>
            </a:r>
          </a:p>
        </p:txBody>
      </p:sp>
      <p:pic>
        <p:nvPicPr>
          <p:cNvPr id="4" name="Picture 4" descr="Text&#10;&#10;Description automatically generated">
            <a:extLst>
              <a:ext uri="{FF2B5EF4-FFF2-40B4-BE49-F238E27FC236}">
                <a16:creationId xmlns:a16="http://schemas.microsoft.com/office/drawing/2014/main" id="{8A75E1F3-CACD-5522-F9DE-B0E70E60400E}"/>
              </a:ext>
            </a:extLst>
          </p:cNvPr>
          <p:cNvPicPr>
            <a:picLocks noChangeAspect="1"/>
          </p:cNvPicPr>
          <p:nvPr/>
        </p:nvPicPr>
        <p:blipFill>
          <a:blip r:embed="rId2"/>
          <a:stretch>
            <a:fillRect/>
          </a:stretch>
        </p:blipFill>
        <p:spPr>
          <a:xfrm>
            <a:off x="263912" y="681804"/>
            <a:ext cx="6404517" cy="5670951"/>
          </a:xfrm>
          <a:prstGeom prst="rect">
            <a:avLst/>
          </a:prstGeom>
        </p:spPr>
      </p:pic>
      <p:pic>
        <p:nvPicPr>
          <p:cNvPr id="5" name="Picture 5">
            <a:extLst>
              <a:ext uri="{FF2B5EF4-FFF2-40B4-BE49-F238E27FC236}">
                <a16:creationId xmlns:a16="http://schemas.microsoft.com/office/drawing/2014/main" id="{9783B7D9-CB94-232F-2BA0-A9397173380B}"/>
              </a:ext>
            </a:extLst>
          </p:cNvPr>
          <p:cNvPicPr>
            <a:picLocks noChangeAspect="1"/>
          </p:cNvPicPr>
          <p:nvPr/>
        </p:nvPicPr>
        <p:blipFill rotWithShape="1">
          <a:blip r:embed="rId3"/>
          <a:srcRect r="63390" b="-855"/>
          <a:stretch/>
        </p:blipFill>
        <p:spPr>
          <a:xfrm>
            <a:off x="9779620" y="5570517"/>
            <a:ext cx="1004291" cy="1097437"/>
          </a:xfrm>
          <a:prstGeom prst="rect">
            <a:avLst/>
          </a:prstGeom>
        </p:spPr>
      </p:pic>
    </p:spTree>
    <p:extLst>
      <p:ext uri="{BB962C8B-B14F-4D97-AF65-F5344CB8AC3E}">
        <p14:creationId xmlns:p14="http://schemas.microsoft.com/office/powerpoint/2010/main" val="691882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437D3-BB02-3B85-384A-03AD9AE634AA}"/>
              </a:ext>
            </a:extLst>
          </p:cNvPr>
          <p:cNvSpPr>
            <a:spLocks noGrp="1"/>
          </p:cNvSpPr>
          <p:nvPr>
            <p:ph type="title"/>
          </p:nvPr>
        </p:nvSpPr>
        <p:spPr/>
        <p:txBody>
          <a:bodyPr/>
          <a:lstStyle/>
          <a:p>
            <a:r>
              <a:rPr lang="en-US"/>
              <a:t>DEVOPS Q3</a:t>
            </a:r>
          </a:p>
        </p:txBody>
      </p:sp>
      <p:sp>
        <p:nvSpPr>
          <p:cNvPr id="3" name="Content Placeholder 2">
            <a:extLst>
              <a:ext uri="{FF2B5EF4-FFF2-40B4-BE49-F238E27FC236}">
                <a16:creationId xmlns:a16="http://schemas.microsoft.com/office/drawing/2014/main" id="{9A29920D-25D4-AD2C-40A4-0DD3CCEC14F6}"/>
              </a:ext>
            </a:extLst>
          </p:cNvPr>
          <p:cNvSpPr>
            <a:spLocks noGrp="1"/>
          </p:cNvSpPr>
          <p:nvPr>
            <p:ph idx="1"/>
          </p:nvPr>
        </p:nvSpPr>
        <p:spPr>
          <a:xfrm>
            <a:off x="7701775" y="2194560"/>
            <a:ext cx="3804425" cy="4024125"/>
          </a:xfrm>
        </p:spPr>
        <p:txBody>
          <a:bodyPr vert="horz" lIns="91440" tIns="45720" rIns="91440" bIns="45720" rtlCol="0" anchor="t">
            <a:normAutofit/>
          </a:bodyPr>
          <a:lstStyle/>
          <a:p>
            <a:r>
              <a:rPr lang="en-US">
                <a:ea typeface="+mn-lt"/>
                <a:cs typeface="+mn-lt"/>
              </a:rPr>
              <a:t>Complete the </a:t>
            </a:r>
            <a:r>
              <a:rPr lang="en-US">
                <a:latin typeface="Consolas"/>
                <a:ea typeface="+mn-lt"/>
                <a:cs typeface="+mn-lt"/>
              </a:rPr>
              <a:t>docker-</a:t>
            </a:r>
            <a:r>
              <a:rPr lang="en-US" err="1">
                <a:latin typeface="Consolas"/>
                <a:ea typeface="+mn-lt"/>
                <a:cs typeface="+mn-lt"/>
              </a:rPr>
              <a:t>compose.yml</a:t>
            </a:r>
            <a:r>
              <a:rPr lang="en-US">
                <a:ea typeface="+mn-lt"/>
                <a:cs typeface="+mn-lt"/>
              </a:rPr>
              <a:t> to create an environment where a client can communicate with the server.</a:t>
            </a:r>
          </a:p>
        </p:txBody>
      </p:sp>
      <p:pic>
        <p:nvPicPr>
          <p:cNvPr id="4" name="Picture 4" descr="Text&#10;&#10;Description automatically generated">
            <a:extLst>
              <a:ext uri="{FF2B5EF4-FFF2-40B4-BE49-F238E27FC236}">
                <a16:creationId xmlns:a16="http://schemas.microsoft.com/office/drawing/2014/main" id="{D9BB8F4D-D3EA-230F-BBE4-04757FA283D9}"/>
              </a:ext>
            </a:extLst>
          </p:cNvPr>
          <p:cNvPicPr>
            <a:picLocks noChangeAspect="1"/>
          </p:cNvPicPr>
          <p:nvPr/>
        </p:nvPicPr>
        <p:blipFill>
          <a:blip r:embed="rId2"/>
          <a:stretch>
            <a:fillRect/>
          </a:stretch>
        </p:blipFill>
        <p:spPr>
          <a:xfrm>
            <a:off x="236034" y="761661"/>
            <a:ext cx="6804102" cy="5845776"/>
          </a:xfrm>
          <a:prstGeom prst="rect">
            <a:avLst/>
          </a:prstGeom>
        </p:spPr>
      </p:pic>
    </p:spTree>
    <p:extLst>
      <p:ext uri="{BB962C8B-B14F-4D97-AF65-F5344CB8AC3E}">
        <p14:creationId xmlns:p14="http://schemas.microsoft.com/office/powerpoint/2010/main" val="1260385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AE4C0-EC80-A2A5-D633-3786572FC35B}"/>
              </a:ext>
            </a:extLst>
          </p:cNvPr>
          <p:cNvSpPr>
            <a:spLocks noGrp="1"/>
          </p:cNvSpPr>
          <p:nvPr>
            <p:ph type="title"/>
          </p:nvPr>
        </p:nvSpPr>
        <p:spPr/>
        <p:txBody>
          <a:bodyPr/>
          <a:lstStyle/>
          <a:p>
            <a:r>
              <a:rPr lang="en-US"/>
              <a:t>DEVOPS Q4</a:t>
            </a:r>
          </a:p>
        </p:txBody>
      </p:sp>
      <p:sp>
        <p:nvSpPr>
          <p:cNvPr id="3" name="Content Placeholder 2">
            <a:extLst>
              <a:ext uri="{FF2B5EF4-FFF2-40B4-BE49-F238E27FC236}">
                <a16:creationId xmlns:a16="http://schemas.microsoft.com/office/drawing/2014/main" id="{04A302C6-A789-6FF7-F172-B9632A8B6ACD}"/>
              </a:ext>
            </a:extLst>
          </p:cNvPr>
          <p:cNvSpPr>
            <a:spLocks noGrp="1"/>
          </p:cNvSpPr>
          <p:nvPr>
            <p:ph idx="1"/>
          </p:nvPr>
        </p:nvSpPr>
        <p:spPr>
          <a:xfrm>
            <a:off x="7562385" y="3151706"/>
            <a:ext cx="4631473" cy="1682369"/>
          </a:xfrm>
        </p:spPr>
        <p:txBody>
          <a:bodyPr vert="horz" lIns="91440" tIns="45720" rIns="91440" bIns="45720" rtlCol="0" anchor="t">
            <a:normAutofit/>
          </a:bodyPr>
          <a:lstStyle/>
          <a:p>
            <a:r>
              <a:rPr lang="en-US">
                <a:ea typeface="+mn-lt"/>
                <a:cs typeface="+mn-lt"/>
              </a:rPr>
              <a:t>Add to </a:t>
            </a:r>
            <a:r>
              <a:rPr lang="en-US">
                <a:latin typeface="Consolas"/>
              </a:rPr>
              <a:t>docker-</a:t>
            </a:r>
            <a:r>
              <a:rPr lang="en-US" err="1">
                <a:latin typeface="Consolas"/>
              </a:rPr>
              <a:t>compose.yml</a:t>
            </a:r>
            <a:r>
              <a:rPr lang="en-US">
                <a:ea typeface="+mn-lt"/>
                <a:cs typeface="+mn-lt"/>
              </a:rPr>
              <a:t> a </a:t>
            </a:r>
            <a:r>
              <a:rPr lang="en-US" err="1">
                <a:ea typeface="+mn-lt"/>
                <a:cs typeface="+mn-lt"/>
              </a:rPr>
              <a:t>mongoDB</a:t>
            </a:r>
            <a:r>
              <a:rPr lang="en-US">
                <a:ea typeface="+mn-lt"/>
                <a:cs typeface="+mn-lt"/>
              </a:rPr>
              <a:t> instance so that the server can access it.</a:t>
            </a:r>
            <a:endParaRPr lang="en-US"/>
          </a:p>
        </p:txBody>
      </p:sp>
      <p:pic>
        <p:nvPicPr>
          <p:cNvPr id="4" name="Picture 4" descr="Text&#10;&#10;Description automatically generated">
            <a:extLst>
              <a:ext uri="{FF2B5EF4-FFF2-40B4-BE49-F238E27FC236}">
                <a16:creationId xmlns:a16="http://schemas.microsoft.com/office/drawing/2014/main" id="{AF85F1D4-FC67-621F-C4E0-FBB5C5768FAD}"/>
              </a:ext>
            </a:extLst>
          </p:cNvPr>
          <p:cNvPicPr>
            <a:picLocks noChangeAspect="1"/>
          </p:cNvPicPr>
          <p:nvPr/>
        </p:nvPicPr>
        <p:blipFill>
          <a:blip r:embed="rId2"/>
          <a:stretch>
            <a:fillRect/>
          </a:stretch>
        </p:blipFill>
        <p:spPr>
          <a:xfrm>
            <a:off x="328961" y="1483999"/>
            <a:ext cx="6692590" cy="5209563"/>
          </a:xfrm>
          <a:prstGeom prst="rect">
            <a:avLst/>
          </a:prstGeom>
        </p:spPr>
      </p:pic>
    </p:spTree>
    <p:extLst>
      <p:ext uri="{BB962C8B-B14F-4D97-AF65-F5344CB8AC3E}">
        <p14:creationId xmlns:p14="http://schemas.microsoft.com/office/powerpoint/2010/main" val="5611008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A3456-961E-7D22-F256-7E8578DDB00D}"/>
              </a:ext>
            </a:extLst>
          </p:cNvPr>
          <p:cNvSpPr>
            <a:spLocks noGrp="1"/>
          </p:cNvSpPr>
          <p:nvPr>
            <p:ph type="title"/>
          </p:nvPr>
        </p:nvSpPr>
        <p:spPr>
          <a:xfrm>
            <a:off x="4577576" y="3078251"/>
            <a:ext cx="3248722" cy="1293028"/>
          </a:xfrm>
        </p:spPr>
        <p:txBody>
          <a:bodyPr/>
          <a:lstStyle/>
          <a:p>
            <a:r>
              <a:rPr lang="en-US"/>
              <a:t>Questions?</a:t>
            </a:r>
            <a:endParaRPr lang="fr-CA"/>
          </a:p>
        </p:txBody>
      </p:sp>
    </p:spTree>
    <p:extLst>
      <p:ext uri="{BB962C8B-B14F-4D97-AF65-F5344CB8AC3E}">
        <p14:creationId xmlns:p14="http://schemas.microsoft.com/office/powerpoint/2010/main" val="670765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5131D02-105C-438E-95A8-76C1007060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17FF6494-9C82-4605-8187-ADAF56B04A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E6718263-B616-86CA-680D-D7B281CE7AF6}"/>
              </a:ext>
            </a:extLst>
          </p:cNvPr>
          <p:cNvSpPr>
            <a:spLocks noGrp="1"/>
          </p:cNvSpPr>
          <p:nvPr>
            <p:ph type="title"/>
          </p:nvPr>
        </p:nvSpPr>
        <p:spPr>
          <a:xfrm>
            <a:off x="685800" y="764373"/>
            <a:ext cx="4753466" cy="1293028"/>
          </a:xfrm>
        </p:spPr>
        <p:txBody>
          <a:bodyPr>
            <a:normAutofit/>
          </a:bodyPr>
          <a:lstStyle/>
          <a:p>
            <a:r>
              <a:rPr lang="en-US"/>
              <a:t>OUR Team</a:t>
            </a:r>
            <a:endParaRPr lang="fr-CA"/>
          </a:p>
        </p:txBody>
      </p:sp>
      <p:sp>
        <p:nvSpPr>
          <p:cNvPr id="3" name="Content Placeholder 2">
            <a:extLst>
              <a:ext uri="{FF2B5EF4-FFF2-40B4-BE49-F238E27FC236}">
                <a16:creationId xmlns:a16="http://schemas.microsoft.com/office/drawing/2014/main" id="{18ADF43B-BA40-CEDC-E761-289835AFB5D0}"/>
              </a:ext>
            </a:extLst>
          </p:cNvPr>
          <p:cNvSpPr>
            <a:spLocks noGrp="1"/>
          </p:cNvSpPr>
          <p:nvPr>
            <p:ph idx="1"/>
          </p:nvPr>
        </p:nvSpPr>
        <p:spPr>
          <a:xfrm>
            <a:off x="685801" y="2194560"/>
            <a:ext cx="4753466" cy="4024125"/>
          </a:xfrm>
        </p:spPr>
        <p:txBody>
          <a:bodyPr vert="horz" lIns="91440" tIns="45720" rIns="91440" bIns="45720" rtlCol="0">
            <a:normAutofit/>
          </a:bodyPr>
          <a:lstStyle/>
          <a:p>
            <a:r>
              <a:rPr lang="fr-CA" sz="1800"/>
              <a:t>Raphaël Fontaine</a:t>
            </a:r>
          </a:p>
          <a:p>
            <a:r>
              <a:rPr lang="fr-CA" sz="1800"/>
              <a:t>S. Nicolas Dolgopolyy</a:t>
            </a:r>
          </a:p>
          <a:p>
            <a:r>
              <a:rPr lang="fr-CA" sz="1800"/>
              <a:t>Alondra Karam</a:t>
            </a:r>
          </a:p>
          <a:p>
            <a:r>
              <a:rPr lang="fr-CA" sz="1800"/>
              <a:t>Selen Demirli</a:t>
            </a:r>
          </a:p>
        </p:txBody>
      </p:sp>
      <p:sp>
        <p:nvSpPr>
          <p:cNvPr id="30" name="Rounded Rectangle 14">
            <a:extLst>
              <a:ext uri="{FF2B5EF4-FFF2-40B4-BE49-F238E27FC236}">
                <a16:creationId xmlns:a16="http://schemas.microsoft.com/office/drawing/2014/main" id="{EE4E5243-8D6D-4DDD-A8AE-E667A41B21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1066164"/>
            <a:ext cx="5305958" cy="5148371"/>
          </a:xfrm>
          <a:prstGeom prst="roundRect">
            <a:avLst>
              <a:gd name="adj" fmla="val 2403"/>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5" descr="A person with a mustache&#10;&#10;Description automatically generated with low confidence">
            <a:extLst>
              <a:ext uri="{FF2B5EF4-FFF2-40B4-BE49-F238E27FC236}">
                <a16:creationId xmlns:a16="http://schemas.microsoft.com/office/drawing/2014/main" id="{C7EDC825-3B51-1C4B-419E-B13DAE55754A}"/>
              </a:ext>
            </a:extLst>
          </p:cNvPr>
          <p:cNvPicPr>
            <a:picLocks noChangeAspect="1"/>
          </p:cNvPicPr>
          <p:nvPr/>
        </p:nvPicPr>
        <p:blipFill rotWithShape="1">
          <a:blip r:embed="rId4"/>
          <a:srcRect l="18996" r="18498" b="2"/>
          <a:stretch/>
        </p:blipFill>
        <p:spPr>
          <a:xfrm>
            <a:off x="6411503" y="1375866"/>
            <a:ext cx="2466491" cy="2683228"/>
          </a:xfrm>
          <a:custGeom>
            <a:avLst/>
            <a:gdLst/>
            <a:ahLst/>
            <a:cxnLst/>
            <a:rect l="l" t="t" r="r" b="b"/>
            <a:pathLst>
              <a:path w="2989398" h="2740475">
                <a:moveTo>
                  <a:pt x="618429" y="0"/>
                </a:moveTo>
                <a:lnTo>
                  <a:pt x="2989398" y="0"/>
                </a:lnTo>
                <a:lnTo>
                  <a:pt x="2989398" y="151959"/>
                </a:lnTo>
                <a:lnTo>
                  <a:pt x="2989398" y="1370238"/>
                </a:lnTo>
                <a:lnTo>
                  <a:pt x="2989398" y="2740475"/>
                </a:lnTo>
                <a:lnTo>
                  <a:pt x="0" y="2740475"/>
                </a:lnTo>
                <a:lnTo>
                  <a:pt x="0" y="151949"/>
                </a:lnTo>
                <a:lnTo>
                  <a:pt x="11940" y="92810"/>
                </a:lnTo>
                <a:cubicBezTo>
                  <a:pt x="27319" y="56449"/>
                  <a:pt x="56447" y="27321"/>
                  <a:pt x="92808" y="11942"/>
                </a:cubicBezTo>
                <a:lnTo>
                  <a:pt x="151947" y="2"/>
                </a:lnTo>
                <a:lnTo>
                  <a:pt x="618429" y="2"/>
                </a:lnTo>
                <a:close/>
              </a:path>
            </a:pathLst>
          </a:custGeom>
        </p:spPr>
      </p:pic>
      <p:pic>
        <p:nvPicPr>
          <p:cNvPr id="9" name="Picture 8" descr="A person smiling for the camera&#10;&#10;Description automatically generated with medium confidence">
            <a:extLst>
              <a:ext uri="{FF2B5EF4-FFF2-40B4-BE49-F238E27FC236}">
                <a16:creationId xmlns:a16="http://schemas.microsoft.com/office/drawing/2014/main" id="{4B1DEB33-8D3B-7DCD-87F3-069701CCDDE0}"/>
              </a:ext>
            </a:extLst>
          </p:cNvPr>
          <p:cNvPicPr>
            <a:picLocks noChangeAspect="1"/>
          </p:cNvPicPr>
          <p:nvPr/>
        </p:nvPicPr>
        <p:blipFill rotWithShape="1">
          <a:blip r:embed="rId5">
            <a:extLst>
              <a:ext uri="{28A0092B-C50C-407E-A947-70E740481C1C}">
                <a14:useLocalDpi xmlns:a14="http://schemas.microsoft.com/office/drawing/2010/main" val="0"/>
              </a:ext>
            </a:extLst>
          </a:blip>
          <a:srcRect t="10701" r="5" b="25455"/>
          <a:stretch/>
        </p:blipFill>
        <p:spPr>
          <a:xfrm>
            <a:off x="9026854" y="1367981"/>
            <a:ext cx="2047851" cy="1551917"/>
          </a:xfrm>
          <a:custGeom>
            <a:avLst/>
            <a:gdLst/>
            <a:ahLst/>
            <a:cxnLst/>
            <a:rect l="l" t="t" r="r" b="b"/>
            <a:pathLst>
              <a:path w="2047851" h="1551917">
                <a:moveTo>
                  <a:pt x="0" y="0"/>
                </a:moveTo>
                <a:lnTo>
                  <a:pt x="96279" y="0"/>
                </a:lnTo>
                <a:lnTo>
                  <a:pt x="1306797" y="0"/>
                </a:lnTo>
                <a:lnTo>
                  <a:pt x="1951573" y="0"/>
                </a:lnTo>
                <a:cubicBezTo>
                  <a:pt x="2004746" y="0"/>
                  <a:pt x="2047851" y="51153"/>
                  <a:pt x="2047851" y="114253"/>
                </a:cubicBezTo>
                <a:lnTo>
                  <a:pt x="2047851" y="1551917"/>
                </a:lnTo>
                <a:lnTo>
                  <a:pt x="1306797" y="1551917"/>
                </a:lnTo>
                <a:lnTo>
                  <a:pt x="0" y="1551917"/>
                </a:lnTo>
                <a:lnTo>
                  <a:pt x="0" y="114253"/>
                </a:lnTo>
                <a:close/>
              </a:path>
            </a:pathLst>
          </a:custGeom>
        </p:spPr>
      </p:pic>
      <p:pic>
        <p:nvPicPr>
          <p:cNvPr id="5" name="Picture 4" descr="A person with curly hair&#10;&#10;Description automatically generated">
            <a:extLst>
              <a:ext uri="{FF2B5EF4-FFF2-40B4-BE49-F238E27FC236}">
                <a16:creationId xmlns:a16="http://schemas.microsoft.com/office/drawing/2014/main" id="{8581CAA3-DA59-7E5E-DAD1-3AA545AD4A89}"/>
              </a:ext>
            </a:extLst>
          </p:cNvPr>
          <p:cNvPicPr>
            <a:picLocks noChangeAspect="1"/>
          </p:cNvPicPr>
          <p:nvPr/>
        </p:nvPicPr>
        <p:blipFill rotWithShape="1">
          <a:blip r:embed="rId6">
            <a:extLst>
              <a:ext uri="{28A0092B-C50C-407E-A947-70E740481C1C}">
                <a14:useLocalDpi xmlns:a14="http://schemas.microsoft.com/office/drawing/2010/main" val="0"/>
              </a:ext>
            </a:extLst>
          </a:blip>
          <a:srcRect t="13217" r="-4" b="12398"/>
          <a:stretch/>
        </p:blipFill>
        <p:spPr>
          <a:xfrm>
            <a:off x="6411503" y="4206623"/>
            <a:ext cx="2466491" cy="1687869"/>
          </a:xfrm>
          <a:custGeom>
            <a:avLst/>
            <a:gdLst/>
            <a:ahLst/>
            <a:cxnLst/>
            <a:rect l="l" t="t" r="r" b="b"/>
            <a:pathLst>
              <a:path w="2466491" h="1687869">
                <a:moveTo>
                  <a:pt x="0" y="0"/>
                </a:moveTo>
                <a:lnTo>
                  <a:pt x="2466491" y="0"/>
                </a:lnTo>
                <a:lnTo>
                  <a:pt x="2466491" y="1687869"/>
                </a:lnTo>
                <a:lnTo>
                  <a:pt x="108845" y="1687869"/>
                </a:lnTo>
                <a:cubicBezTo>
                  <a:pt x="63759" y="1687869"/>
                  <a:pt x="25075" y="1661798"/>
                  <a:pt x="8550" y="1624643"/>
                </a:cubicBezTo>
                <a:lnTo>
                  <a:pt x="0" y="1584362"/>
                </a:lnTo>
                <a:close/>
              </a:path>
            </a:pathLst>
          </a:custGeom>
        </p:spPr>
      </p:pic>
      <p:pic>
        <p:nvPicPr>
          <p:cNvPr id="7" name="Picture 6" descr="A person smiling for the camera&#10;&#10;Description automatically generated with medium confidence">
            <a:extLst>
              <a:ext uri="{FF2B5EF4-FFF2-40B4-BE49-F238E27FC236}">
                <a16:creationId xmlns:a16="http://schemas.microsoft.com/office/drawing/2014/main" id="{6755EB27-6731-9EFB-32E3-C68A12013424}"/>
              </a:ext>
            </a:extLst>
          </p:cNvPr>
          <p:cNvPicPr>
            <a:picLocks noChangeAspect="1"/>
          </p:cNvPicPr>
          <p:nvPr/>
        </p:nvPicPr>
        <p:blipFill rotWithShape="1">
          <a:blip r:embed="rId7">
            <a:extLst>
              <a:ext uri="{28A0092B-C50C-407E-A947-70E740481C1C}">
                <a14:useLocalDpi xmlns:a14="http://schemas.microsoft.com/office/drawing/2010/main" val="0"/>
              </a:ext>
            </a:extLst>
          </a:blip>
          <a:srcRect l="25182" r="26436" b="3"/>
          <a:stretch/>
        </p:blipFill>
        <p:spPr>
          <a:xfrm>
            <a:off x="9028587" y="3061713"/>
            <a:ext cx="2053329" cy="2832779"/>
          </a:xfrm>
          <a:custGeom>
            <a:avLst/>
            <a:gdLst/>
            <a:ahLst/>
            <a:cxnLst/>
            <a:rect l="l" t="t" r="r" b="b"/>
            <a:pathLst>
              <a:path w="2488644" h="2893217">
                <a:moveTo>
                  <a:pt x="6640" y="0"/>
                </a:moveTo>
                <a:lnTo>
                  <a:pt x="2488644" y="0"/>
                </a:lnTo>
                <a:lnTo>
                  <a:pt x="2488644" y="1478584"/>
                </a:lnTo>
                <a:lnTo>
                  <a:pt x="2488644" y="1829101"/>
                </a:lnTo>
                <a:lnTo>
                  <a:pt x="2488644" y="2727776"/>
                </a:lnTo>
                <a:cubicBezTo>
                  <a:pt x="2488644" y="2819147"/>
                  <a:pt x="2414574" y="2893217"/>
                  <a:pt x="2323203" y="2893217"/>
                </a:cubicBezTo>
                <a:lnTo>
                  <a:pt x="896176" y="2893217"/>
                </a:lnTo>
                <a:lnTo>
                  <a:pt x="172081" y="2893217"/>
                </a:lnTo>
                <a:lnTo>
                  <a:pt x="0" y="2893217"/>
                </a:lnTo>
                <a:lnTo>
                  <a:pt x="0" y="140978"/>
                </a:lnTo>
                <a:lnTo>
                  <a:pt x="6640" y="140978"/>
                </a:lnTo>
                <a:close/>
              </a:path>
            </a:pathLst>
          </a:custGeom>
        </p:spPr>
      </p:pic>
    </p:spTree>
    <p:extLst>
      <p:ext uri="{BB962C8B-B14F-4D97-AF65-F5344CB8AC3E}">
        <p14:creationId xmlns:p14="http://schemas.microsoft.com/office/powerpoint/2010/main" val="3355982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5CC8773-0E3F-4D1C-A409-0353003E65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4" name="Picture 13">
            <a:extLst>
              <a:ext uri="{FF2B5EF4-FFF2-40B4-BE49-F238E27FC236}">
                <a16:creationId xmlns:a16="http://schemas.microsoft.com/office/drawing/2014/main" id="{29160FC1-6959-4BB1-8E7A-0CA07E8BAA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16" name="Rectangle 15">
            <a:extLst>
              <a:ext uri="{FF2B5EF4-FFF2-40B4-BE49-F238E27FC236}">
                <a16:creationId xmlns:a16="http://schemas.microsoft.com/office/drawing/2014/main" id="{077D6507-8E8D-40E1-A7B9-63012EF94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in a garment&#10;&#10;Description automatically generated with medium confidence">
            <a:extLst>
              <a:ext uri="{FF2B5EF4-FFF2-40B4-BE49-F238E27FC236}">
                <a16:creationId xmlns:a16="http://schemas.microsoft.com/office/drawing/2014/main" id="{40437062-1210-7887-6E14-DA90CBCB5920}"/>
              </a:ext>
            </a:extLst>
          </p:cNvPr>
          <p:cNvPicPr>
            <a:picLocks noChangeAspect="1"/>
          </p:cNvPicPr>
          <p:nvPr/>
        </p:nvPicPr>
        <p:blipFill rotWithShape="1">
          <a:blip r:embed="rId4">
            <a:alphaModFix amt="40000"/>
            <a:extLst>
              <a:ext uri="{28A0092B-C50C-407E-A947-70E740481C1C}">
                <a14:useLocalDpi xmlns:a14="http://schemas.microsoft.com/office/drawing/2010/main" val="0"/>
              </a:ext>
            </a:extLst>
          </a:blip>
          <a:srcRect t="9974" b="15027"/>
          <a:stretch/>
        </p:blipFill>
        <p:spPr>
          <a:xfrm>
            <a:off x="20" y="10"/>
            <a:ext cx="12191980" cy="6857990"/>
          </a:xfrm>
          <a:prstGeom prst="rect">
            <a:avLst/>
          </a:prstGeom>
        </p:spPr>
      </p:pic>
      <p:sp>
        <p:nvSpPr>
          <p:cNvPr id="2" name="Title 1">
            <a:extLst>
              <a:ext uri="{FF2B5EF4-FFF2-40B4-BE49-F238E27FC236}">
                <a16:creationId xmlns:a16="http://schemas.microsoft.com/office/drawing/2014/main" id="{9C990608-00F1-1BC0-C74C-8B4B65D0DE4C}"/>
              </a:ext>
            </a:extLst>
          </p:cNvPr>
          <p:cNvSpPr>
            <a:spLocks noGrp="1"/>
          </p:cNvSpPr>
          <p:nvPr>
            <p:ph type="title"/>
          </p:nvPr>
        </p:nvSpPr>
        <p:spPr>
          <a:xfrm>
            <a:off x="1371600" y="3014139"/>
            <a:ext cx="9448800" cy="1825096"/>
          </a:xfrm>
        </p:spPr>
        <p:txBody>
          <a:bodyPr vert="horz" lIns="91440" tIns="45720" rIns="91440" bIns="45720" rtlCol="0" anchor="b">
            <a:normAutofit/>
          </a:bodyPr>
          <a:lstStyle/>
          <a:p>
            <a:pPr algn="l"/>
            <a:r>
              <a:rPr lang="en-US" sz="6000" err="1"/>
              <a:t>tHE</a:t>
            </a:r>
            <a:r>
              <a:rPr lang="en-US" sz="6000"/>
              <a:t> PROBLEM</a:t>
            </a:r>
          </a:p>
        </p:txBody>
      </p:sp>
      <p:sp>
        <p:nvSpPr>
          <p:cNvPr id="3" name="Content Placeholder 2">
            <a:extLst>
              <a:ext uri="{FF2B5EF4-FFF2-40B4-BE49-F238E27FC236}">
                <a16:creationId xmlns:a16="http://schemas.microsoft.com/office/drawing/2014/main" id="{C1E88526-28A0-787E-2602-D753CE9D462C}"/>
              </a:ext>
            </a:extLst>
          </p:cNvPr>
          <p:cNvSpPr>
            <a:spLocks noGrp="1"/>
          </p:cNvSpPr>
          <p:nvPr>
            <p:ph idx="1"/>
          </p:nvPr>
        </p:nvSpPr>
        <p:spPr>
          <a:xfrm>
            <a:off x="1371600" y="4842934"/>
            <a:ext cx="9448800" cy="1357311"/>
          </a:xfrm>
        </p:spPr>
        <p:txBody>
          <a:bodyPr vert="horz" lIns="91440" tIns="45720" rIns="91440" bIns="45720" rtlCol="0">
            <a:normAutofit/>
          </a:bodyPr>
          <a:lstStyle/>
          <a:p>
            <a:pPr marL="0" indent="0">
              <a:buNone/>
            </a:pPr>
            <a:r>
              <a:rPr lang="en-US" sz="2000"/>
              <a:t>POTATO CLOUD FEST</a:t>
            </a:r>
          </a:p>
          <a:p>
            <a:pPr marL="0" indent="0">
              <a:buNone/>
            </a:pPr>
            <a:endParaRPr lang="en-US" sz="2000"/>
          </a:p>
        </p:txBody>
      </p:sp>
    </p:spTree>
    <p:extLst>
      <p:ext uri="{BB962C8B-B14F-4D97-AF65-F5344CB8AC3E}">
        <p14:creationId xmlns:p14="http://schemas.microsoft.com/office/powerpoint/2010/main" val="264689820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mputer script on a screen">
            <a:extLst>
              <a:ext uri="{FF2B5EF4-FFF2-40B4-BE49-F238E27FC236}">
                <a16:creationId xmlns:a16="http://schemas.microsoft.com/office/drawing/2014/main" id="{7433C83B-F644-F8F3-C07B-A22FA6FA06E1}"/>
              </a:ext>
            </a:extLst>
          </p:cNvPr>
          <p:cNvPicPr>
            <a:picLocks noChangeAspect="1"/>
          </p:cNvPicPr>
          <p:nvPr/>
        </p:nvPicPr>
        <p:blipFill rotWithShape="1">
          <a:blip r:embed="rId2">
            <a:alphaModFix amt="30000"/>
          </a:blip>
          <a:srcRect t="7017" b="8713"/>
          <a:stretch/>
        </p:blipFill>
        <p:spPr>
          <a:xfrm>
            <a:off x="20" y="10"/>
            <a:ext cx="12191980" cy="6857990"/>
          </a:xfrm>
          <a:prstGeom prst="rect">
            <a:avLst/>
          </a:prstGeom>
        </p:spPr>
      </p:pic>
      <p:sp>
        <p:nvSpPr>
          <p:cNvPr id="2" name="Title 1">
            <a:extLst>
              <a:ext uri="{FF2B5EF4-FFF2-40B4-BE49-F238E27FC236}">
                <a16:creationId xmlns:a16="http://schemas.microsoft.com/office/drawing/2014/main" id="{9C990608-00F1-1BC0-C74C-8B4B65D0DE4C}"/>
              </a:ext>
            </a:extLst>
          </p:cNvPr>
          <p:cNvSpPr>
            <a:spLocks noGrp="1"/>
          </p:cNvSpPr>
          <p:nvPr>
            <p:ph type="title"/>
          </p:nvPr>
        </p:nvSpPr>
        <p:spPr>
          <a:xfrm>
            <a:off x="2895600" y="764373"/>
            <a:ext cx="8610600" cy="1293028"/>
          </a:xfrm>
        </p:spPr>
        <p:txBody>
          <a:bodyPr>
            <a:normAutofit/>
          </a:bodyPr>
          <a:lstStyle/>
          <a:p>
            <a:r>
              <a:rPr lang="en-US"/>
              <a:t>Challenges addressed</a:t>
            </a:r>
            <a:endParaRPr lang="fr-CA"/>
          </a:p>
        </p:txBody>
      </p:sp>
      <p:sp>
        <p:nvSpPr>
          <p:cNvPr id="3" name="Content Placeholder 2">
            <a:extLst>
              <a:ext uri="{FF2B5EF4-FFF2-40B4-BE49-F238E27FC236}">
                <a16:creationId xmlns:a16="http://schemas.microsoft.com/office/drawing/2014/main" id="{C1E88526-28A0-787E-2602-D753CE9D462C}"/>
              </a:ext>
            </a:extLst>
          </p:cNvPr>
          <p:cNvSpPr>
            <a:spLocks noGrp="1"/>
          </p:cNvSpPr>
          <p:nvPr>
            <p:ph idx="1"/>
          </p:nvPr>
        </p:nvSpPr>
        <p:spPr>
          <a:xfrm>
            <a:off x="685800" y="2194560"/>
            <a:ext cx="10820400" cy="4024125"/>
          </a:xfrm>
        </p:spPr>
        <p:txBody>
          <a:bodyPr vert="horz" lIns="91440" tIns="45720" rIns="91440" bIns="45720" rtlCol="0" anchor="t">
            <a:normAutofit/>
          </a:bodyPr>
          <a:lstStyle/>
          <a:p>
            <a:r>
              <a:rPr lang="fr-CA"/>
              <a:t>AI</a:t>
            </a:r>
          </a:p>
          <a:p>
            <a:r>
              <a:rPr lang="fr-CA" err="1"/>
              <a:t>Debugging</a:t>
            </a:r>
            <a:endParaRPr lang="fr-CA"/>
          </a:p>
          <a:p>
            <a:r>
              <a:rPr lang="fr-CA"/>
              <a:t>DevOps</a:t>
            </a:r>
          </a:p>
          <a:p>
            <a:r>
              <a:rPr lang="fr-CA"/>
              <a:t>Web</a:t>
            </a:r>
          </a:p>
          <a:p>
            <a:r>
              <a:rPr lang="fr-CA"/>
              <a:t>Software Engineering Questions</a:t>
            </a:r>
          </a:p>
        </p:txBody>
      </p:sp>
    </p:spTree>
    <p:extLst>
      <p:ext uri="{BB962C8B-B14F-4D97-AF65-F5344CB8AC3E}">
        <p14:creationId xmlns:p14="http://schemas.microsoft.com/office/powerpoint/2010/main" val="20092596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A507CDA-A02E-4D52-9B46-E601853C85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02EF09F-7E44-4A5B-B2CB-18C9C6E38C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9C990608-00F1-1BC0-C74C-8B4B65D0DE4C}"/>
              </a:ext>
            </a:extLst>
          </p:cNvPr>
          <p:cNvSpPr>
            <a:spLocks noGrp="1"/>
          </p:cNvSpPr>
          <p:nvPr>
            <p:ph type="title"/>
          </p:nvPr>
        </p:nvSpPr>
        <p:spPr>
          <a:xfrm>
            <a:off x="685800" y="764373"/>
            <a:ext cx="4753466" cy="1293028"/>
          </a:xfrm>
        </p:spPr>
        <p:txBody>
          <a:bodyPr>
            <a:normAutofit/>
          </a:bodyPr>
          <a:lstStyle/>
          <a:p>
            <a:r>
              <a:rPr lang="en-US"/>
              <a:t>AI</a:t>
            </a:r>
            <a:endParaRPr lang="fr-CA"/>
          </a:p>
        </p:txBody>
      </p:sp>
      <p:sp>
        <p:nvSpPr>
          <p:cNvPr id="3" name="Content Placeholder 2">
            <a:extLst>
              <a:ext uri="{FF2B5EF4-FFF2-40B4-BE49-F238E27FC236}">
                <a16:creationId xmlns:a16="http://schemas.microsoft.com/office/drawing/2014/main" id="{C1E88526-28A0-787E-2602-D753CE9D462C}"/>
              </a:ext>
            </a:extLst>
          </p:cNvPr>
          <p:cNvSpPr>
            <a:spLocks noGrp="1"/>
          </p:cNvSpPr>
          <p:nvPr>
            <p:ph idx="1"/>
          </p:nvPr>
        </p:nvSpPr>
        <p:spPr>
          <a:xfrm>
            <a:off x="685801" y="2194560"/>
            <a:ext cx="4753466" cy="4024125"/>
          </a:xfrm>
        </p:spPr>
        <p:txBody>
          <a:bodyPr>
            <a:normAutofit/>
          </a:bodyPr>
          <a:lstStyle/>
          <a:p>
            <a:r>
              <a:rPr lang="en-CA"/>
              <a:t>Probabilistic approach based on open space</a:t>
            </a:r>
          </a:p>
          <a:p>
            <a:r>
              <a:rPr lang="en-CA"/>
              <a:t>Point-based board matrix</a:t>
            </a:r>
            <a:endParaRPr lang="fr-CA"/>
          </a:p>
        </p:txBody>
      </p:sp>
      <p:sp>
        <p:nvSpPr>
          <p:cNvPr id="14" name="Rounded Rectangle 14">
            <a:extLst>
              <a:ext uri="{FF2B5EF4-FFF2-40B4-BE49-F238E27FC236}">
                <a16:creationId xmlns:a16="http://schemas.microsoft.com/office/drawing/2014/main" id="{6DB2556B-868A-4274-9517-7B1863E175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1066164"/>
            <a:ext cx="5305958" cy="5148371"/>
          </a:xfrm>
          <a:prstGeom prst="roundRect">
            <a:avLst>
              <a:gd name="adj" fmla="val 2403"/>
            </a:avLst>
          </a:prstGeom>
          <a:solidFill>
            <a:srgbClr val="FFFFFF"/>
          </a:solidFill>
          <a:ln>
            <a:noFill/>
          </a:ln>
          <a:effectLst>
            <a:innerShdw blurRad="114300">
              <a:srgbClr val="404040"/>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shoji, building&#10;&#10;Description automatically generated">
            <a:extLst>
              <a:ext uri="{FF2B5EF4-FFF2-40B4-BE49-F238E27FC236}">
                <a16:creationId xmlns:a16="http://schemas.microsoft.com/office/drawing/2014/main" id="{DFCAE879-FBE7-A0C2-F27A-7D000B7D21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5194" y="1336566"/>
            <a:ext cx="4607567" cy="4607567"/>
          </a:xfrm>
          <a:prstGeom prst="rect">
            <a:avLst/>
          </a:prstGeom>
        </p:spPr>
      </p:pic>
    </p:spTree>
    <p:extLst>
      <p:ext uri="{BB962C8B-B14F-4D97-AF65-F5344CB8AC3E}">
        <p14:creationId xmlns:p14="http://schemas.microsoft.com/office/powerpoint/2010/main" val="2965981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E8360-E434-9131-95A1-C6F58B392E86}"/>
              </a:ext>
            </a:extLst>
          </p:cNvPr>
          <p:cNvSpPr>
            <a:spLocks noGrp="1"/>
          </p:cNvSpPr>
          <p:nvPr>
            <p:ph type="title"/>
          </p:nvPr>
        </p:nvSpPr>
        <p:spPr/>
        <p:txBody>
          <a:bodyPr/>
          <a:lstStyle/>
          <a:p>
            <a:r>
              <a:rPr lang="en-US"/>
              <a:t>Software Q1</a:t>
            </a:r>
          </a:p>
        </p:txBody>
      </p:sp>
      <p:sp>
        <p:nvSpPr>
          <p:cNvPr id="3" name="Content Placeholder 2">
            <a:extLst>
              <a:ext uri="{FF2B5EF4-FFF2-40B4-BE49-F238E27FC236}">
                <a16:creationId xmlns:a16="http://schemas.microsoft.com/office/drawing/2014/main" id="{ADC43381-7207-30AE-219B-60FAE6AEF800}"/>
              </a:ext>
            </a:extLst>
          </p:cNvPr>
          <p:cNvSpPr>
            <a:spLocks noGrp="1"/>
          </p:cNvSpPr>
          <p:nvPr>
            <p:ph idx="1"/>
          </p:nvPr>
        </p:nvSpPr>
        <p:spPr>
          <a:xfrm>
            <a:off x="685800" y="2326179"/>
            <a:ext cx="10820400" cy="4079542"/>
          </a:xfrm>
        </p:spPr>
        <p:txBody>
          <a:bodyPr vert="horz" lIns="91440" tIns="45720" rIns="91440" bIns="45720" rtlCol="0" anchor="t">
            <a:normAutofit fontScale="55000" lnSpcReduction="20000"/>
          </a:bodyPr>
          <a:lstStyle/>
          <a:p>
            <a:pPr marL="0" indent="0">
              <a:buNone/>
            </a:pPr>
            <a:r>
              <a:rPr lang="en-US" sz="2900" b="1"/>
              <a:t>Question 1 </a:t>
            </a:r>
          </a:p>
          <a:p>
            <a:pPr marL="0" indent="0">
              <a:buNone/>
            </a:pPr>
            <a:r>
              <a:rPr lang="en-US" b="1">
                <a:ea typeface="+mn-lt"/>
                <a:cs typeface="+mn-lt"/>
              </a:rPr>
              <a:t>a)</a:t>
            </a:r>
            <a:r>
              <a:rPr lang="en-US">
                <a:ea typeface="+mn-lt"/>
                <a:cs typeface="+mn-lt"/>
              </a:rPr>
              <a:t> </a:t>
            </a:r>
            <a:r>
              <a:rPr lang="en-US" b="1">
                <a:ea typeface="+mn-lt"/>
                <a:cs typeface="+mn-lt"/>
              </a:rPr>
              <a:t>Which of the following options best describes the TDD rules?</a:t>
            </a:r>
            <a:r>
              <a:rPr lang="en-US">
                <a:ea typeface="+mn-lt"/>
                <a:cs typeface="+mn-lt"/>
              </a:rPr>
              <a:t> </a:t>
            </a:r>
          </a:p>
          <a:p>
            <a:pPr marL="0" indent="0">
              <a:buNone/>
            </a:pPr>
            <a:r>
              <a:rPr lang="en-US">
                <a:ea typeface="+mn-lt"/>
                <a:cs typeface="+mn-lt"/>
              </a:rPr>
              <a:t>Option B</a:t>
            </a:r>
            <a:endParaRPr lang="en-US"/>
          </a:p>
          <a:p>
            <a:pPr marL="0" indent="0">
              <a:buNone/>
            </a:pPr>
            <a:r>
              <a:rPr lang="en-US" b="1">
                <a:ea typeface="+mn-lt"/>
                <a:cs typeface="+mn-lt"/>
              </a:rPr>
              <a:t>b) What is the difference between a unit test and an integration test? Can these types of tests be considered regression tests? Why?</a:t>
            </a:r>
            <a:endParaRPr lang="en-US">
              <a:ea typeface="+mn-lt"/>
              <a:cs typeface="+mn-lt"/>
            </a:endParaRPr>
          </a:p>
          <a:p>
            <a:pPr marL="0" indent="0">
              <a:buNone/>
            </a:pPr>
            <a:r>
              <a:rPr lang="en-US">
                <a:ea typeface="+mn-lt"/>
                <a:cs typeface="+mn-lt"/>
              </a:rPr>
              <a:t>Unit testing is like white box testing where it is straightforward. You test small modules as you write your code. Integration testing is more complex, it is known as black box testing where you test two or more programs together. This makes it slower and difficult to run and find errors. Regression testing is just going back after you've added code and testing to make sure everything still works fine. I wouldn't say that unit testing and integration testing ARE regression tests but rather these tests could be used to perform regression tests.</a:t>
            </a:r>
            <a:endParaRPr lang="en-US"/>
          </a:p>
          <a:p>
            <a:pPr marL="0" indent="0">
              <a:buNone/>
            </a:pPr>
            <a:r>
              <a:rPr lang="en-US" b="1">
                <a:ea typeface="+mn-lt"/>
                <a:cs typeface="+mn-lt"/>
              </a:rPr>
              <a:t>c) What is Infrastructure as a Service (IaaS), Platform as a Service (PaaS), Software as a Service (SaaS). Give an example for each. </a:t>
            </a:r>
            <a:endParaRPr lang="en-US">
              <a:ea typeface="+mn-lt"/>
              <a:cs typeface="+mn-lt"/>
            </a:endParaRPr>
          </a:p>
          <a:p>
            <a:pPr marL="0" indent="0">
              <a:buNone/>
            </a:pPr>
            <a:r>
              <a:rPr lang="en-US">
                <a:ea typeface="+mn-lt"/>
                <a:cs typeface="+mn-lt"/>
              </a:rPr>
              <a:t>IaaS is a third party that provides cloud storage but the OS and data is all managed by the user. An example of this is google cloud. PaaS allows you to write your code to build your apps/programs without having to deal with the maintenance of the platform. An example of this is Windows Azure. And lastly SaaS is an application service that is fully managed by the provider. This is the case for most applications, an example being Slack.</a:t>
            </a:r>
            <a:endParaRPr lang="en-US"/>
          </a:p>
          <a:p>
            <a:pPr marL="0" indent="0">
              <a:buNone/>
            </a:pPr>
            <a:r>
              <a:rPr lang="en-US" b="1">
                <a:ea typeface="+mn-lt"/>
                <a:cs typeface="+mn-lt"/>
              </a:rPr>
              <a:t>d) Explain the similarities and differences between Infrastructure-as-Code and Pipeline-as-Code.</a:t>
            </a:r>
            <a:endParaRPr lang="en-US">
              <a:ea typeface="+mn-lt"/>
              <a:cs typeface="+mn-lt"/>
            </a:endParaRPr>
          </a:p>
          <a:p>
            <a:pPr marL="0" indent="0">
              <a:buNone/>
            </a:pPr>
            <a:r>
              <a:rPr lang="en-US">
                <a:ea typeface="+mn-lt"/>
                <a:cs typeface="+mn-lt"/>
              </a:rPr>
              <a:t>Both </a:t>
            </a:r>
            <a:r>
              <a:rPr lang="en-US" err="1">
                <a:ea typeface="+mn-lt"/>
                <a:cs typeface="+mn-lt"/>
              </a:rPr>
              <a:t>asCode</a:t>
            </a:r>
            <a:r>
              <a:rPr lang="en-US">
                <a:ea typeface="+mn-lt"/>
                <a:cs typeface="+mn-lt"/>
              </a:rPr>
              <a:t> operations allow for easy collaboration within teams. They also allow for all older versions of code to be accessible so you never lose any previous work you had. The difference between the two is that infrastructure is more known for cloud infrastructures whereas pipeline is like git.</a:t>
            </a:r>
            <a:endParaRPr lang="en-US"/>
          </a:p>
          <a:p>
            <a:pPr marL="0" indent="0">
              <a:buNone/>
            </a:pPr>
            <a:r>
              <a:rPr lang="en-US" b="1">
                <a:ea typeface="+mn-lt"/>
                <a:cs typeface="+mn-lt"/>
              </a:rPr>
              <a:t>e) As a </a:t>
            </a:r>
            <a:r>
              <a:rPr lang="en-US" b="1" err="1">
                <a:ea typeface="+mn-lt"/>
                <a:cs typeface="+mn-lt"/>
              </a:rPr>
              <a:t>PotatoFest</a:t>
            </a:r>
            <a:r>
              <a:rPr lang="en-US" b="1">
                <a:ea typeface="+mn-lt"/>
                <a:cs typeface="+mn-lt"/>
              </a:rPr>
              <a:t> release engineer, make it clear to your CEO that it would be the best strategy to take among the four strategies. </a:t>
            </a:r>
            <a:endParaRPr lang="en-US">
              <a:ea typeface="+mn-lt"/>
              <a:cs typeface="+mn-lt"/>
            </a:endParaRPr>
          </a:p>
          <a:p>
            <a:pPr marL="0" indent="0">
              <a:buNone/>
            </a:pPr>
            <a:r>
              <a:rPr lang="en-US">
                <a:ea typeface="+mn-lt"/>
                <a:cs typeface="+mn-lt"/>
              </a:rPr>
              <a:t>A/B testing is focused on testing multiple ideas. It tests different experiments in the same environment to provide the best outcome. This way the CEO can really test each which color scheme works best for his application.</a:t>
            </a:r>
            <a:endParaRPr lang="en-US"/>
          </a:p>
          <a:p>
            <a:endParaRPr lang="en-US"/>
          </a:p>
        </p:txBody>
      </p:sp>
    </p:spTree>
    <p:extLst>
      <p:ext uri="{BB962C8B-B14F-4D97-AF65-F5344CB8AC3E}">
        <p14:creationId xmlns:p14="http://schemas.microsoft.com/office/powerpoint/2010/main" val="2086657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5E876-2436-5763-B48A-15C1FDD6ACBF}"/>
              </a:ext>
            </a:extLst>
          </p:cNvPr>
          <p:cNvSpPr>
            <a:spLocks noGrp="1"/>
          </p:cNvSpPr>
          <p:nvPr>
            <p:ph type="title"/>
          </p:nvPr>
        </p:nvSpPr>
        <p:spPr/>
        <p:txBody>
          <a:bodyPr/>
          <a:lstStyle/>
          <a:p>
            <a:r>
              <a:rPr lang="en-US"/>
              <a:t>Software Q2</a:t>
            </a:r>
          </a:p>
        </p:txBody>
      </p:sp>
      <p:sp>
        <p:nvSpPr>
          <p:cNvPr id="3" name="Content Placeholder 2">
            <a:extLst>
              <a:ext uri="{FF2B5EF4-FFF2-40B4-BE49-F238E27FC236}">
                <a16:creationId xmlns:a16="http://schemas.microsoft.com/office/drawing/2014/main" id="{CDEB03AF-8CBE-668E-2A7F-3D0A5ADD7F87}"/>
              </a:ext>
            </a:extLst>
          </p:cNvPr>
          <p:cNvSpPr>
            <a:spLocks noGrp="1"/>
          </p:cNvSpPr>
          <p:nvPr>
            <p:ph idx="1"/>
          </p:nvPr>
        </p:nvSpPr>
        <p:spPr/>
        <p:txBody>
          <a:bodyPr vert="horz" lIns="91440" tIns="45720" rIns="91440" bIns="45720" rtlCol="0" anchor="t">
            <a:normAutofit fontScale="62500" lnSpcReduction="20000"/>
          </a:bodyPr>
          <a:lstStyle/>
          <a:p>
            <a:pPr marL="0" indent="0">
              <a:buNone/>
            </a:pPr>
            <a:r>
              <a:rPr lang="en-US" sz="2600" b="1">
                <a:ea typeface="+mn-lt"/>
                <a:cs typeface="+mn-lt"/>
              </a:rPr>
              <a:t>Question 2</a:t>
            </a:r>
          </a:p>
          <a:p>
            <a:pPr marL="0" indent="0">
              <a:buNone/>
            </a:pPr>
            <a:r>
              <a:rPr lang="en-US" b="1">
                <a:ea typeface="+mn-lt"/>
                <a:cs typeface="+mn-lt"/>
              </a:rPr>
              <a:t>a) How can we see the changes made in a particular commit?</a:t>
            </a:r>
            <a:endParaRPr lang="en-US" b="1"/>
          </a:p>
          <a:p>
            <a:pPr marL="0" indent="0">
              <a:buNone/>
            </a:pPr>
            <a:r>
              <a:rPr lang="en-US">
                <a:ea typeface="+mn-lt"/>
                <a:cs typeface="+mn-lt"/>
              </a:rPr>
              <a:t> Use the git show command.</a:t>
            </a:r>
            <a:endParaRPr lang="en-US"/>
          </a:p>
          <a:p>
            <a:pPr marL="0" indent="0">
              <a:buNone/>
            </a:pPr>
            <a:r>
              <a:rPr lang="en-US" b="1">
                <a:ea typeface="+mn-lt"/>
                <a:cs typeface="+mn-lt"/>
              </a:rPr>
              <a:t>b) Your teammate would like you to look at their branch because one of their tests didn't work, but you were almost done implementing your feature. How can you see your teammate's branch without losing the changes you made?</a:t>
            </a:r>
            <a:endParaRPr lang="en-US" b="1"/>
          </a:p>
          <a:p>
            <a:pPr marL="0" indent="0">
              <a:buNone/>
            </a:pPr>
            <a:r>
              <a:rPr lang="en-US">
                <a:ea typeface="+mn-lt"/>
                <a:cs typeface="+mn-lt"/>
              </a:rPr>
              <a:t>Commit your changes and then go look at your friend's branch.</a:t>
            </a:r>
            <a:endParaRPr lang="en-US"/>
          </a:p>
          <a:p>
            <a:pPr marL="0" indent="0">
              <a:buNone/>
            </a:pPr>
            <a:r>
              <a:rPr lang="en-US" b="1">
                <a:ea typeface="+mn-lt"/>
                <a:cs typeface="+mn-lt"/>
              </a:rPr>
              <a:t>c) How to create a local copy of the remote directory </a:t>
            </a:r>
            <a:r>
              <a:rPr lang="en-US" b="1">
                <a:ea typeface="+mn-lt"/>
                <a:cs typeface="+mn-lt"/>
                <a:hlinkClick r:id="rId2"/>
              </a:rPr>
              <a:t>https://cqi.git.com/repository.git</a:t>
            </a:r>
            <a:r>
              <a:rPr lang="en-US" b="1">
                <a:ea typeface="+mn-lt"/>
                <a:cs typeface="+mn-lt"/>
              </a:rPr>
              <a:t>?</a:t>
            </a:r>
          </a:p>
          <a:p>
            <a:pPr marL="0" indent="0">
              <a:buNone/>
            </a:pPr>
            <a:r>
              <a:rPr lang="en-US">
                <a:ea typeface="+mn-lt"/>
                <a:cs typeface="+mn-lt"/>
              </a:rPr>
              <a:t>Use the git clone command.</a:t>
            </a:r>
            <a:endParaRPr lang="en-US"/>
          </a:p>
          <a:p>
            <a:pPr marL="0" indent="0">
              <a:buNone/>
            </a:pPr>
            <a:r>
              <a:rPr lang="en-US" b="1">
                <a:ea typeface="+mn-lt"/>
                <a:cs typeface="+mn-lt"/>
              </a:rPr>
              <a:t>d) How to create a new feature/action branch and go to that branch?</a:t>
            </a:r>
            <a:endParaRPr lang="en-US" b="1"/>
          </a:p>
          <a:p>
            <a:pPr marL="0" indent="0">
              <a:buNone/>
            </a:pPr>
            <a:r>
              <a:rPr lang="en-US">
                <a:ea typeface="+mn-lt"/>
                <a:cs typeface="+mn-lt"/>
              </a:rPr>
              <a:t>Wherever you would want the new branch, you just click New branch.</a:t>
            </a:r>
            <a:endParaRPr lang="en-US"/>
          </a:p>
          <a:p>
            <a:pPr marL="0" indent="0">
              <a:buNone/>
            </a:pPr>
            <a:r>
              <a:rPr lang="en-US" b="1">
                <a:ea typeface="+mn-lt"/>
                <a:cs typeface="+mn-lt"/>
              </a:rPr>
              <a:t>e) How to push local changes to remote directory?</a:t>
            </a:r>
            <a:endParaRPr lang="en-US" b="1"/>
          </a:p>
          <a:p>
            <a:pPr marL="0" indent="0">
              <a:buNone/>
            </a:pPr>
            <a:r>
              <a:rPr lang="en-US">
                <a:ea typeface="+mn-lt"/>
                <a:cs typeface="+mn-lt"/>
              </a:rPr>
              <a:t>Use git push command.</a:t>
            </a:r>
            <a:endParaRPr lang="en-US"/>
          </a:p>
          <a:p>
            <a:pPr marL="0" indent="0">
              <a:buNone/>
            </a:pPr>
            <a:r>
              <a:rPr lang="en-US" b="1">
                <a:ea typeface="+mn-lt"/>
                <a:cs typeface="+mn-lt"/>
              </a:rPr>
              <a:t>f) You are on the </a:t>
            </a:r>
            <a:r>
              <a:rPr lang="en-US" b="1">
                <a:latin typeface="Consolas"/>
              </a:rPr>
              <a:t>feature/pre-</a:t>
            </a:r>
            <a:r>
              <a:rPr lang="en-US" b="1" err="1">
                <a:latin typeface="Consolas"/>
              </a:rPr>
              <a:t>cqi</a:t>
            </a:r>
            <a:r>
              <a:rPr lang="en-US" b="1">
                <a:ea typeface="+mn-lt"/>
                <a:cs typeface="+mn-lt"/>
              </a:rPr>
              <a:t> branch. How to bring the changes from the </a:t>
            </a:r>
            <a:r>
              <a:rPr lang="en-US" b="1">
                <a:latin typeface="Consolas"/>
              </a:rPr>
              <a:t>refactor/pre-</a:t>
            </a:r>
            <a:r>
              <a:rPr lang="en-US" b="1" err="1">
                <a:latin typeface="Consolas"/>
              </a:rPr>
              <a:t>cqi</a:t>
            </a:r>
            <a:r>
              <a:rPr lang="en-US" b="1">
                <a:ea typeface="+mn-lt"/>
                <a:cs typeface="+mn-lt"/>
              </a:rPr>
              <a:t> branch to your branch?</a:t>
            </a:r>
            <a:endParaRPr lang="en-US" b="1"/>
          </a:p>
          <a:p>
            <a:pPr marL="0" indent="0">
              <a:buNone/>
            </a:pPr>
            <a:r>
              <a:rPr lang="en-US">
                <a:ea typeface="+mn-lt"/>
                <a:cs typeface="+mn-lt"/>
              </a:rPr>
              <a:t>You can use the merge command.</a:t>
            </a:r>
            <a:endParaRPr lang="en-US"/>
          </a:p>
          <a:p>
            <a:endParaRPr lang="en-US"/>
          </a:p>
        </p:txBody>
      </p:sp>
    </p:spTree>
    <p:extLst>
      <p:ext uri="{BB962C8B-B14F-4D97-AF65-F5344CB8AC3E}">
        <p14:creationId xmlns:p14="http://schemas.microsoft.com/office/powerpoint/2010/main" val="899784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39AFC-3B1E-2402-5018-E958685FF443}"/>
              </a:ext>
            </a:extLst>
          </p:cNvPr>
          <p:cNvSpPr>
            <a:spLocks noGrp="1"/>
          </p:cNvSpPr>
          <p:nvPr>
            <p:ph type="title"/>
          </p:nvPr>
        </p:nvSpPr>
        <p:spPr/>
        <p:txBody>
          <a:bodyPr/>
          <a:lstStyle/>
          <a:p>
            <a:r>
              <a:rPr lang="en-US"/>
              <a:t>Software Q4</a:t>
            </a:r>
          </a:p>
        </p:txBody>
      </p:sp>
      <p:sp>
        <p:nvSpPr>
          <p:cNvPr id="3" name="Content Placeholder 2">
            <a:extLst>
              <a:ext uri="{FF2B5EF4-FFF2-40B4-BE49-F238E27FC236}">
                <a16:creationId xmlns:a16="http://schemas.microsoft.com/office/drawing/2014/main" id="{1598002A-677F-0EA4-E547-4FA53A55573F}"/>
              </a:ext>
            </a:extLst>
          </p:cNvPr>
          <p:cNvSpPr>
            <a:spLocks noGrp="1"/>
          </p:cNvSpPr>
          <p:nvPr>
            <p:ph idx="1"/>
          </p:nvPr>
        </p:nvSpPr>
        <p:spPr/>
        <p:txBody>
          <a:bodyPr vert="horz" lIns="91440" tIns="45720" rIns="91440" bIns="45720" rtlCol="0" anchor="t">
            <a:normAutofit fontScale="77500" lnSpcReduction="20000"/>
          </a:bodyPr>
          <a:lstStyle/>
          <a:p>
            <a:pPr marL="0" indent="0">
              <a:buNone/>
            </a:pPr>
            <a:r>
              <a:rPr lang="en-US" b="1">
                <a:ea typeface="+mn-lt"/>
                <a:cs typeface="+mn-lt"/>
              </a:rPr>
              <a:t>Question 4</a:t>
            </a:r>
          </a:p>
          <a:p>
            <a:pPr marL="0" indent="0">
              <a:buNone/>
            </a:pPr>
            <a:r>
              <a:rPr lang="en-US" b="1">
                <a:ea typeface="+mn-lt"/>
                <a:cs typeface="+mn-lt"/>
              </a:rPr>
              <a:t>a) Based on the Figure, describe the life cycle used for the development of this new software.</a:t>
            </a:r>
            <a:endParaRPr lang="en-US" b="1"/>
          </a:p>
          <a:p>
            <a:pPr marL="0" indent="0">
              <a:buNone/>
            </a:pPr>
            <a:r>
              <a:rPr lang="en-US">
                <a:ea typeface="+mn-lt"/>
                <a:cs typeface="+mn-lt"/>
              </a:rPr>
              <a:t>This is a disciplined life cycle for example waterfall, because there was much more time spent on implementation than on testing.</a:t>
            </a:r>
            <a:endParaRPr lang="en-US"/>
          </a:p>
          <a:p>
            <a:pPr marL="0" indent="0">
              <a:buNone/>
            </a:pPr>
            <a:r>
              <a:rPr lang="en-US" b="1">
                <a:ea typeface="+mn-lt"/>
                <a:cs typeface="+mn-lt"/>
              </a:rPr>
              <a:t>b) Based on the lifecycle and data in the Figure, describe potential issues that this new software might have that might concern maintenance.</a:t>
            </a:r>
            <a:endParaRPr lang="en-US" b="1"/>
          </a:p>
          <a:p>
            <a:pPr marL="0" indent="0">
              <a:buNone/>
            </a:pPr>
            <a:r>
              <a:rPr lang="en-US">
                <a:ea typeface="+mn-lt"/>
                <a:cs typeface="+mn-lt"/>
              </a:rPr>
              <a:t>Since the software was not tested very much, there could be little risk mitigation strategies. If there are issues it will be hard to go back and fix them as this model does not account for changes in the requirements.</a:t>
            </a:r>
            <a:endParaRPr lang="en-US"/>
          </a:p>
          <a:p>
            <a:pPr marL="0" indent="0">
              <a:buNone/>
            </a:pPr>
            <a:r>
              <a:rPr lang="en-US" b="1">
                <a:ea typeface="+mn-lt"/>
                <a:cs typeface="+mn-lt"/>
              </a:rPr>
              <a:t>c) As the manager of the maintenance team, and based on the problems described above, what would you do to mitigate the maintenance challenges brought by this new software ?</a:t>
            </a:r>
            <a:endParaRPr lang="en-US" b="1"/>
          </a:p>
          <a:p>
            <a:pPr marL="0" indent="0">
              <a:buNone/>
            </a:pPr>
            <a:r>
              <a:rPr lang="en-US">
                <a:ea typeface="+mn-lt"/>
                <a:cs typeface="+mn-lt"/>
              </a:rPr>
              <a:t> I would switch this project to use a more agile approach. We would discuss and test more often than work on the requirements, in order to quickly resolve the issue an make it easier to go back and make changes.</a:t>
            </a:r>
            <a:endParaRPr lang="en-US"/>
          </a:p>
          <a:p>
            <a:endParaRPr lang="en-US"/>
          </a:p>
        </p:txBody>
      </p:sp>
    </p:spTree>
    <p:extLst>
      <p:ext uri="{BB962C8B-B14F-4D97-AF65-F5344CB8AC3E}">
        <p14:creationId xmlns:p14="http://schemas.microsoft.com/office/powerpoint/2010/main" val="3863497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F73BB-1937-A496-7A04-5CBF796402E6}"/>
              </a:ext>
            </a:extLst>
          </p:cNvPr>
          <p:cNvSpPr>
            <a:spLocks noGrp="1"/>
          </p:cNvSpPr>
          <p:nvPr>
            <p:ph type="title"/>
          </p:nvPr>
        </p:nvSpPr>
        <p:spPr/>
        <p:txBody>
          <a:bodyPr/>
          <a:lstStyle/>
          <a:p>
            <a:r>
              <a:rPr lang="en-US"/>
              <a:t>Software Q5</a:t>
            </a:r>
          </a:p>
        </p:txBody>
      </p:sp>
      <p:sp>
        <p:nvSpPr>
          <p:cNvPr id="3" name="Content Placeholder 2">
            <a:extLst>
              <a:ext uri="{FF2B5EF4-FFF2-40B4-BE49-F238E27FC236}">
                <a16:creationId xmlns:a16="http://schemas.microsoft.com/office/drawing/2014/main" id="{26B72B79-B641-4C5F-057F-19EF80BA5B6C}"/>
              </a:ext>
            </a:extLst>
          </p:cNvPr>
          <p:cNvSpPr>
            <a:spLocks noGrp="1"/>
          </p:cNvSpPr>
          <p:nvPr>
            <p:ph idx="1"/>
          </p:nvPr>
        </p:nvSpPr>
        <p:spPr>
          <a:xfrm>
            <a:off x="685800" y="1986742"/>
            <a:ext cx="10820400" cy="4619869"/>
          </a:xfrm>
        </p:spPr>
        <p:txBody>
          <a:bodyPr vert="horz" lIns="91440" tIns="45720" rIns="91440" bIns="45720" rtlCol="0" anchor="t">
            <a:normAutofit fontScale="47500" lnSpcReduction="20000"/>
          </a:bodyPr>
          <a:lstStyle/>
          <a:p>
            <a:pPr marL="0" indent="0">
              <a:buNone/>
            </a:pPr>
            <a:r>
              <a:rPr lang="en-US" b="1">
                <a:ea typeface="+mn-lt"/>
                <a:cs typeface="+mn-lt"/>
              </a:rPr>
              <a:t>Question 5</a:t>
            </a:r>
          </a:p>
          <a:p>
            <a:pPr marL="0" indent="0">
              <a:buNone/>
            </a:pPr>
            <a:r>
              <a:rPr lang="en-US" b="1">
                <a:ea typeface="+mn-lt"/>
                <a:cs typeface="+mn-lt"/>
              </a:rPr>
              <a:t>For the following six contexts, say which agile (incremental, transformational) or disciplined (spiral, waterfall) approach would be more appropriate. </a:t>
            </a:r>
            <a:endParaRPr lang="en-US" b="1"/>
          </a:p>
          <a:p>
            <a:pPr marL="0" indent="0">
              <a:buNone/>
            </a:pPr>
            <a:r>
              <a:rPr lang="en-US" b="1">
                <a:ea typeface="+mn-lt"/>
                <a:cs typeface="+mn-lt"/>
              </a:rPr>
              <a:t>a) The configuration of a programmable automaton controlling the transformation of raw ore from iron pellets in a blast furnace.</a:t>
            </a:r>
            <a:endParaRPr lang="en-US" b="1"/>
          </a:p>
          <a:p>
            <a:pPr marL="0" indent="0">
              <a:buNone/>
            </a:pPr>
            <a:r>
              <a:rPr lang="en-US">
                <a:ea typeface="+mn-lt"/>
                <a:cs typeface="+mn-lt"/>
              </a:rPr>
              <a:t>Disciplined</a:t>
            </a:r>
            <a:endParaRPr lang="en-US"/>
          </a:p>
          <a:p>
            <a:pPr marL="0" indent="0">
              <a:buNone/>
            </a:pPr>
            <a:r>
              <a:rPr lang="en-US" b="1">
                <a:ea typeface="+mn-lt"/>
                <a:cs typeface="+mn-lt"/>
              </a:rPr>
              <a:t>b) The development of a new on-demand cloud services platform cloud computing) intended to compete with Amazon web services on a global level (Amazon Web Services).</a:t>
            </a:r>
            <a:endParaRPr lang="en-US" b="1"/>
          </a:p>
          <a:p>
            <a:pPr marL="0" indent="0">
              <a:buNone/>
            </a:pPr>
            <a:r>
              <a:rPr lang="en-US">
                <a:ea typeface="+mn-lt"/>
                <a:cs typeface="+mn-lt"/>
              </a:rPr>
              <a:t>Agile</a:t>
            </a:r>
            <a:endParaRPr lang="en-US"/>
          </a:p>
          <a:p>
            <a:pPr marL="0" indent="0">
              <a:buNone/>
            </a:pPr>
            <a:r>
              <a:rPr lang="en-US" b="1">
                <a:ea typeface="+mn-lt"/>
                <a:cs typeface="+mn-lt"/>
              </a:rPr>
              <a:t>c) The configuration and adjustment of an existing inventory management software for a small neighborhood business.</a:t>
            </a:r>
            <a:endParaRPr lang="en-US" b="1"/>
          </a:p>
          <a:p>
            <a:pPr marL="0" indent="0">
              <a:buNone/>
            </a:pPr>
            <a:r>
              <a:rPr lang="en-US">
                <a:ea typeface="+mn-lt"/>
                <a:cs typeface="+mn-lt"/>
              </a:rPr>
              <a:t>Disciplined</a:t>
            </a:r>
            <a:endParaRPr lang="en-US"/>
          </a:p>
          <a:p>
            <a:pPr marL="0" indent="0">
              <a:buNone/>
            </a:pPr>
            <a:r>
              <a:rPr lang="en-US" b="1">
                <a:ea typeface="+mn-lt"/>
                <a:cs typeface="+mn-lt"/>
              </a:rPr>
              <a:t>d) The development of scripts to convert an existing website to an e-commerce from PHP 5 to PHP 7.</a:t>
            </a:r>
            <a:endParaRPr lang="en-US" b="1"/>
          </a:p>
          <a:p>
            <a:pPr marL="0" indent="0">
              <a:buNone/>
            </a:pPr>
            <a:r>
              <a:rPr lang="en-US">
                <a:ea typeface="+mn-lt"/>
                <a:cs typeface="+mn-lt"/>
              </a:rPr>
              <a:t>Disciplined</a:t>
            </a:r>
            <a:endParaRPr lang="en-US"/>
          </a:p>
          <a:p>
            <a:pPr marL="0" indent="0">
              <a:buNone/>
            </a:pPr>
            <a:r>
              <a:rPr lang="en-US" b="1">
                <a:ea typeface="+mn-lt"/>
                <a:cs typeface="+mn-lt"/>
              </a:rPr>
              <a:t>e) Development of software for a new fully autonomous car (driverless car).</a:t>
            </a:r>
            <a:endParaRPr lang="en-US" b="1"/>
          </a:p>
          <a:p>
            <a:pPr marL="0" indent="0">
              <a:buNone/>
            </a:pPr>
            <a:r>
              <a:rPr lang="en-US">
                <a:ea typeface="+mn-lt"/>
                <a:cs typeface="+mn-lt"/>
              </a:rPr>
              <a:t>Agile</a:t>
            </a:r>
            <a:endParaRPr lang="en-US"/>
          </a:p>
          <a:p>
            <a:pPr marL="0" indent="0">
              <a:buNone/>
            </a:pPr>
            <a:r>
              <a:rPr lang="en-US" b="1">
                <a:ea typeface="+mn-lt"/>
                <a:cs typeface="+mn-lt"/>
              </a:rPr>
              <a:t>f) A research project whose objective is to develop new smart home software intended to assist elderly people living alone.</a:t>
            </a:r>
            <a:endParaRPr lang="en-US" b="1"/>
          </a:p>
          <a:p>
            <a:pPr marL="0" indent="0">
              <a:buNone/>
            </a:pPr>
            <a:r>
              <a:rPr lang="en-US">
                <a:ea typeface="+mn-lt"/>
                <a:cs typeface="+mn-lt"/>
              </a:rPr>
              <a:t>Agile</a:t>
            </a:r>
            <a:endParaRPr lang="en-US"/>
          </a:p>
          <a:p>
            <a:pPr marL="0" indent="0">
              <a:buNone/>
            </a:pPr>
            <a:r>
              <a:rPr lang="en-US" b="1">
                <a:ea typeface="+mn-lt"/>
                <a:cs typeface="+mn-lt"/>
              </a:rPr>
              <a:t>g) Context of software development with several customers who have prospects different from the product to be produced.</a:t>
            </a:r>
            <a:endParaRPr lang="en-US" b="1"/>
          </a:p>
          <a:p>
            <a:pPr marL="0" indent="0">
              <a:buNone/>
            </a:pPr>
            <a:r>
              <a:rPr lang="en-US">
                <a:ea typeface="+mn-lt"/>
                <a:cs typeface="+mn-lt"/>
              </a:rPr>
              <a:t>Disciplined</a:t>
            </a:r>
            <a:endParaRPr lang="en-US"/>
          </a:p>
          <a:p>
            <a:pPr marL="0" indent="0">
              <a:buNone/>
            </a:pPr>
            <a:r>
              <a:rPr lang="en-US" b="1">
                <a:ea typeface="+mn-lt"/>
                <a:cs typeface="+mn-lt"/>
              </a:rPr>
              <a:t>h) Context of a project carried out with teams distributed over several sites somewhat around the world.</a:t>
            </a:r>
            <a:endParaRPr lang="en-US" b="1"/>
          </a:p>
          <a:p>
            <a:pPr marL="0" indent="0">
              <a:buNone/>
            </a:pPr>
            <a:r>
              <a:rPr lang="en-US">
                <a:ea typeface="+mn-lt"/>
                <a:cs typeface="+mn-lt"/>
              </a:rPr>
              <a:t>Disciplined</a:t>
            </a:r>
            <a:endParaRPr lang="en-US"/>
          </a:p>
        </p:txBody>
      </p:sp>
    </p:spTree>
    <p:extLst>
      <p:ext uri="{BB962C8B-B14F-4D97-AF65-F5344CB8AC3E}">
        <p14:creationId xmlns:p14="http://schemas.microsoft.com/office/powerpoint/2010/main" val="3778060614"/>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Application>Microsoft Office PowerPoint</Application>
  <PresentationFormat>Widescreen</PresentationFormat>
  <Slides>18</Slides>
  <Notes>2</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Vapor Trail</vt:lpstr>
      <vt:lpstr>Programming presentation</vt:lpstr>
      <vt:lpstr>OUR Team</vt:lpstr>
      <vt:lpstr>tHE PROBLEM</vt:lpstr>
      <vt:lpstr>Challenges addressed</vt:lpstr>
      <vt:lpstr>AI</vt:lpstr>
      <vt:lpstr>Software Q1</vt:lpstr>
      <vt:lpstr>Software Q2</vt:lpstr>
      <vt:lpstr>Software Q4</vt:lpstr>
      <vt:lpstr>Software Q5</vt:lpstr>
      <vt:lpstr>Web</vt:lpstr>
      <vt:lpstr>FAQ Page</vt:lpstr>
      <vt:lpstr>Contact US</vt:lpstr>
      <vt:lpstr>Other Pages</vt:lpstr>
      <vt:lpstr>DEVOPS Q1</vt:lpstr>
      <vt:lpstr>DEVOPS Q2</vt:lpstr>
      <vt:lpstr>DEVOPS Q3</vt:lpstr>
      <vt:lpstr>DEVOPS Q4</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presentation</dc:title>
  <dc:creator>Raphaël Fontaine</dc:creator>
  <cp:revision>7</cp:revision>
  <dcterms:created xsi:type="dcterms:W3CDTF">2022-11-11T17:55:44Z</dcterms:created>
  <dcterms:modified xsi:type="dcterms:W3CDTF">2022-11-12T23:24:05Z</dcterms:modified>
</cp:coreProperties>
</file>